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3" r:id="rId3"/>
    <p:sldId id="257" r:id="rId4"/>
    <p:sldId id="266" r:id="rId5"/>
    <p:sldId id="262" r:id="rId6"/>
    <p:sldId id="259" r:id="rId7"/>
    <p:sldId id="265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31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126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96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9300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1225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308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578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4750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1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0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1629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951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771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818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382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082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525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BF1E5-4EE6-4A25-8541-FFFCDA0D79AB}" type="datetimeFigureOut">
              <a:rPr lang="da-DK" smtClean="0"/>
              <a:t>30-03-2020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D44633-B0F2-42C8-8437-CCFB0E9F32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279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package" Target="../embeddings/Microsoft_Word_Document.docx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16B07-BBD3-4985-B9E5-052C2DAD74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Struktur- og flowdiagrammer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7B5C8B0-AA40-4677-B538-EE3A1FB991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Lars Skjærbæk, UCH</a:t>
            </a:r>
          </a:p>
        </p:txBody>
      </p:sp>
    </p:spTree>
    <p:extLst>
      <p:ext uri="{BB962C8B-B14F-4D97-AF65-F5344CB8AC3E}">
        <p14:creationId xmlns:p14="http://schemas.microsoft.com/office/powerpoint/2010/main" val="134364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A8D55C-D757-4160-BD1A-06788E49A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Strukturdiagrammer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AE61A9-16CF-4547-B5ED-8E5D94E84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Viser hvorledes noget er organiseret</a:t>
            </a:r>
          </a:p>
          <a:p>
            <a:pPr lvl="1"/>
            <a:r>
              <a:rPr lang="da-DK" dirty="0"/>
              <a:t>Indhold på en hjemmeside</a:t>
            </a:r>
          </a:p>
          <a:p>
            <a:pPr lvl="1"/>
            <a:r>
              <a:rPr lang="da-DK" dirty="0"/>
              <a:t>Menuer i en app</a:t>
            </a:r>
          </a:p>
          <a:p>
            <a:pPr lvl="1"/>
            <a:r>
              <a:rPr lang="da-DK" dirty="0"/>
              <a:t>En organisation</a:t>
            </a:r>
            <a:br>
              <a:rPr lang="da-DK" dirty="0"/>
            </a:br>
            <a:endParaRPr lang="da-DK" dirty="0"/>
          </a:p>
          <a:p>
            <a:r>
              <a:rPr lang="da-DK" dirty="0"/>
              <a:t>Hierarkisk struktur</a:t>
            </a:r>
            <a:br>
              <a:rPr lang="da-DK" dirty="0"/>
            </a:br>
            <a:endParaRPr lang="da-DK" dirty="0"/>
          </a:p>
          <a:p>
            <a:r>
              <a:rPr lang="da-DK" dirty="0"/>
              <a:t>Benyttes til dekomposition</a:t>
            </a:r>
            <a:br>
              <a:rPr lang="da-DK" dirty="0"/>
            </a:br>
            <a:r>
              <a:rPr lang="da-DK" dirty="0"/>
              <a:t>(nedbryde i delelementer)</a:t>
            </a:r>
            <a:br>
              <a:rPr lang="da-DK" dirty="0"/>
            </a:br>
            <a:endParaRPr lang="da-DK" dirty="0"/>
          </a:p>
          <a:p>
            <a:r>
              <a:rPr lang="da-DK" dirty="0"/>
              <a:t>Ikke krav til design/format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A766382-4D11-4986-9161-A94B1DD10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384" y="2512581"/>
            <a:ext cx="5303716" cy="398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642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5C0FCBA-CC9E-4146-ADA3-60E85F5F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Strukturdiagram kan også laves sådan</a:t>
            </a:r>
          </a:p>
        </p:txBody>
      </p:sp>
      <p:grpSp>
        <p:nvGrpSpPr>
          <p:cNvPr id="65" name="Gruppe 64">
            <a:extLst>
              <a:ext uri="{FF2B5EF4-FFF2-40B4-BE49-F238E27FC236}">
                <a16:creationId xmlns:a16="http://schemas.microsoft.com/office/drawing/2014/main" id="{67926196-36BA-4261-B166-2A728F2B9A40}"/>
              </a:ext>
            </a:extLst>
          </p:cNvPr>
          <p:cNvGrpSpPr/>
          <p:nvPr/>
        </p:nvGrpSpPr>
        <p:grpSpPr>
          <a:xfrm>
            <a:off x="3385998" y="1663998"/>
            <a:ext cx="5420004" cy="4981730"/>
            <a:chOff x="3848780" y="1646243"/>
            <a:chExt cx="5420004" cy="4981730"/>
          </a:xfrm>
        </p:grpSpPr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08CAD327-5820-4BC0-9EC2-D4472148065A}"/>
                </a:ext>
              </a:extLst>
            </p:cNvPr>
            <p:cNvSpPr txBox="1"/>
            <p:nvPr/>
          </p:nvSpPr>
          <p:spPr>
            <a:xfrm>
              <a:off x="6691029" y="1646243"/>
              <a:ext cx="962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Forside</a:t>
              </a:r>
            </a:p>
          </p:txBody>
        </p:sp>
        <p:sp>
          <p:nvSpPr>
            <p:cNvPr id="6" name="Tekstfelt 5">
              <a:extLst>
                <a:ext uri="{FF2B5EF4-FFF2-40B4-BE49-F238E27FC236}">
                  <a16:creationId xmlns:a16="http://schemas.microsoft.com/office/drawing/2014/main" id="{2164CE0E-8C83-4B57-B211-7FB5D3703171}"/>
                </a:ext>
              </a:extLst>
            </p:cNvPr>
            <p:cNvSpPr txBox="1"/>
            <p:nvPr/>
          </p:nvSpPr>
          <p:spPr>
            <a:xfrm>
              <a:off x="4863801" y="2658517"/>
              <a:ext cx="12538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Produkter</a:t>
              </a:r>
            </a:p>
          </p:txBody>
        </p:sp>
        <p:sp>
          <p:nvSpPr>
            <p:cNvPr id="7" name="Tekstfelt 6">
              <a:extLst>
                <a:ext uri="{FF2B5EF4-FFF2-40B4-BE49-F238E27FC236}">
                  <a16:creationId xmlns:a16="http://schemas.microsoft.com/office/drawing/2014/main" id="{0778B9F7-0782-409E-9353-665B265C9328}"/>
                </a:ext>
              </a:extLst>
            </p:cNvPr>
            <p:cNvSpPr txBox="1"/>
            <p:nvPr/>
          </p:nvSpPr>
          <p:spPr>
            <a:xfrm>
              <a:off x="6719082" y="2658517"/>
              <a:ext cx="9060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Om os</a:t>
              </a:r>
            </a:p>
          </p:txBody>
        </p:sp>
        <p:sp>
          <p:nvSpPr>
            <p:cNvPr id="8" name="Tekstfelt 7">
              <a:extLst>
                <a:ext uri="{FF2B5EF4-FFF2-40B4-BE49-F238E27FC236}">
                  <a16:creationId xmlns:a16="http://schemas.microsoft.com/office/drawing/2014/main" id="{C6008D4F-215C-469B-9690-2154E7FBAA15}"/>
                </a:ext>
              </a:extLst>
            </p:cNvPr>
            <p:cNvSpPr txBox="1"/>
            <p:nvPr/>
          </p:nvSpPr>
          <p:spPr>
            <a:xfrm>
              <a:off x="8226511" y="2663498"/>
              <a:ext cx="1042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Kontakt</a:t>
              </a:r>
            </a:p>
          </p:txBody>
        </p:sp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7D5A9195-D4C5-4EC7-93CB-DAC790A4F6D6}"/>
                </a:ext>
              </a:extLst>
            </p:cNvPr>
            <p:cNvSpPr txBox="1"/>
            <p:nvPr/>
          </p:nvSpPr>
          <p:spPr>
            <a:xfrm>
              <a:off x="6086530" y="3630593"/>
              <a:ext cx="9637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Mænd</a:t>
              </a:r>
            </a:p>
          </p:txBody>
        </p:sp>
        <p:sp>
          <p:nvSpPr>
            <p:cNvPr id="10" name="Tekstfelt 9">
              <a:extLst>
                <a:ext uri="{FF2B5EF4-FFF2-40B4-BE49-F238E27FC236}">
                  <a16:creationId xmlns:a16="http://schemas.microsoft.com/office/drawing/2014/main" id="{B2410DB0-84D1-4F6F-9171-A99CF795F7F2}"/>
                </a:ext>
              </a:extLst>
            </p:cNvPr>
            <p:cNvSpPr txBox="1"/>
            <p:nvPr/>
          </p:nvSpPr>
          <p:spPr>
            <a:xfrm>
              <a:off x="3848780" y="3626964"/>
              <a:ext cx="1015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Kvinder</a:t>
              </a:r>
            </a:p>
          </p:txBody>
        </p:sp>
        <p:cxnSp>
          <p:nvCxnSpPr>
            <p:cNvPr id="12" name="Lige forbindelse 11">
              <a:extLst>
                <a:ext uri="{FF2B5EF4-FFF2-40B4-BE49-F238E27FC236}">
                  <a16:creationId xmlns:a16="http://schemas.microsoft.com/office/drawing/2014/main" id="{E0993FA2-33C0-47A1-A96E-22C36163D8AD}"/>
                </a:ext>
              </a:extLst>
            </p:cNvPr>
            <p:cNvCxnSpPr>
              <a:stCxn id="5" idx="2"/>
              <a:endCxn id="6" idx="0"/>
            </p:cNvCxnSpPr>
            <p:nvPr/>
          </p:nvCxnSpPr>
          <p:spPr>
            <a:xfrm flipH="1">
              <a:off x="5490736" y="2015575"/>
              <a:ext cx="1681355" cy="642942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Lige forbindelse 13">
              <a:extLst>
                <a:ext uri="{FF2B5EF4-FFF2-40B4-BE49-F238E27FC236}">
                  <a16:creationId xmlns:a16="http://schemas.microsoft.com/office/drawing/2014/main" id="{AE809B5A-F068-4A59-9436-18E1A0C3F9C8}"/>
                </a:ext>
              </a:extLst>
            </p:cNvPr>
            <p:cNvCxnSpPr>
              <a:stCxn id="5" idx="2"/>
              <a:endCxn id="7" idx="0"/>
            </p:cNvCxnSpPr>
            <p:nvPr/>
          </p:nvCxnSpPr>
          <p:spPr>
            <a:xfrm>
              <a:off x="7172091" y="2015575"/>
              <a:ext cx="0" cy="642942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Lige forbindelse 15">
              <a:extLst>
                <a:ext uri="{FF2B5EF4-FFF2-40B4-BE49-F238E27FC236}">
                  <a16:creationId xmlns:a16="http://schemas.microsoft.com/office/drawing/2014/main" id="{25044F65-FA14-4E98-8D67-C0E82B8AD383}"/>
                </a:ext>
              </a:extLst>
            </p:cNvPr>
            <p:cNvCxnSpPr>
              <a:stCxn id="5" idx="2"/>
              <a:endCxn id="8" idx="0"/>
            </p:cNvCxnSpPr>
            <p:nvPr/>
          </p:nvCxnSpPr>
          <p:spPr>
            <a:xfrm>
              <a:off x="7172091" y="2015575"/>
              <a:ext cx="1575557" cy="647923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Lige forbindelse 19">
              <a:extLst>
                <a:ext uri="{FF2B5EF4-FFF2-40B4-BE49-F238E27FC236}">
                  <a16:creationId xmlns:a16="http://schemas.microsoft.com/office/drawing/2014/main" id="{F1DD68AB-8198-46B1-BCA7-B86097A65CE4}"/>
                </a:ext>
              </a:extLst>
            </p:cNvPr>
            <p:cNvCxnSpPr>
              <a:stCxn id="6" idx="2"/>
              <a:endCxn id="10" idx="0"/>
            </p:cNvCxnSpPr>
            <p:nvPr/>
          </p:nvCxnSpPr>
          <p:spPr>
            <a:xfrm flipH="1">
              <a:off x="4356291" y="3027849"/>
              <a:ext cx="1134445" cy="599115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Lige forbindelse 21">
              <a:extLst>
                <a:ext uri="{FF2B5EF4-FFF2-40B4-BE49-F238E27FC236}">
                  <a16:creationId xmlns:a16="http://schemas.microsoft.com/office/drawing/2014/main" id="{547B0643-3561-462C-8069-DD96DD355604}"/>
                </a:ext>
              </a:extLst>
            </p:cNvPr>
            <p:cNvCxnSpPr>
              <a:stCxn id="6" idx="2"/>
              <a:endCxn id="9" idx="0"/>
            </p:cNvCxnSpPr>
            <p:nvPr/>
          </p:nvCxnSpPr>
          <p:spPr>
            <a:xfrm>
              <a:off x="5490736" y="3027849"/>
              <a:ext cx="1077657" cy="602744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kstfelt 22">
              <a:extLst>
                <a:ext uri="{FF2B5EF4-FFF2-40B4-BE49-F238E27FC236}">
                  <a16:creationId xmlns:a16="http://schemas.microsoft.com/office/drawing/2014/main" id="{6F4E6020-70E4-4390-B7BE-71CB8F3740AC}"/>
                </a:ext>
              </a:extLst>
            </p:cNvPr>
            <p:cNvSpPr txBox="1"/>
            <p:nvPr/>
          </p:nvSpPr>
          <p:spPr>
            <a:xfrm>
              <a:off x="4471221" y="4319649"/>
              <a:ext cx="1653017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Bluser</a:t>
              </a:r>
            </a:p>
            <a:p>
              <a:r>
                <a:rPr lang="da-DK" dirty="0"/>
                <a:t>Bukser</a:t>
              </a:r>
            </a:p>
            <a:p>
              <a:r>
                <a:rPr lang="da-DK" dirty="0"/>
                <a:t>Buksedragter</a:t>
              </a:r>
            </a:p>
            <a:p>
              <a:r>
                <a:rPr lang="da-DK" dirty="0"/>
                <a:t>Kjoler</a:t>
              </a:r>
            </a:p>
            <a:p>
              <a:r>
                <a:rPr lang="da-DK" dirty="0"/>
                <a:t>Skjorter</a:t>
              </a:r>
            </a:p>
            <a:p>
              <a:r>
                <a:rPr lang="da-DK" dirty="0"/>
                <a:t>Toppe</a:t>
              </a:r>
            </a:p>
            <a:p>
              <a:r>
                <a:rPr lang="da-DK" dirty="0"/>
                <a:t>T-shirts</a:t>
              </a:r>
            </a:p>
            <a:p>
              <a:r>
                <a:rPr lang="da-DK" dirty="0"/>
                <a:t>Undertøj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BDD22EFB-8996-4719-8E64-6481F7B09656}"/>
                </a:ext>
              </a:extLst>
            </p:cNvPr>
            <p:cNvSpPr txBox="1"/>
            <p:nvPr/>
          </p:nvSpPr>
          <p:spPr>
            <a:xfrm>
              <a:off x="6705209" y="4312958"/>
              <a:ext cx="1130438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Bluser</a:t>
              </a:r>
            </a:p>
            <a:p>
              <a:r>
                <a:rPr lang="da-DK" dirty="0"/>
                <a:t>Bukser</a:t>
              </a:r>
            </a:p>
            <a:p>
              <a:r>
                <a:rPr lang="da-DK" dirty="0"/>
                <a:t>Skjorter</a:t>
              </a:r>
            </a:p>
            <a:p>
              <a:r>
                <a:rPr lang="da-DK" dirty="0"/>
                <a:t>Slips</a:t>
              </a:r>
            </a:p>
            <a:p>
              <a:r>
                <a:rPr lang="da-DK" dirty="0"/>
                <a:t>Shorts</a:t>
              </a:r>
            </a:p>
            <a:p>
              <a:r>
                <a:rPr lang="da-DK" dirty="0"/>
                <a:t>T-shirts</a:t>
              </a:r>
            </a:p>
            <a:p>
              <a:r>
                <a:rPr lang="da-DK" dirty="0"/>
                <a:t>Undertøj</a:t>
              </a:r>
            </a:p>
          </p:txBody>
        </p:sp>
        <p:cxnSp>
          <p:nvCxnSpPr>
            <p:cNvPr id="29" name="Lige forbindelse 28">
              <a:extLst>
                <a:ext uri="{FF2B5EF4-FFF2-40B4-BE49-F238E27FC236}">
                  <a16:creationId xmlns:a16="http://schemas.microsoft.com/office/drawing/2014/main" id="{5168C962-3A78-4B35-96E7-78A64AF145F7}"/>
                </a:ext>
              </a:extLst>
            </p:cNvPr>
            <p:cNvCxnSpPr>
              <a:cxnSpLocks/>
            </p:cNvCxnSpPr>
            <p:nvPr/>
          </p:nvCxnSpPr>
          <p:spPr>
            <a:xfrm>
              <a:off x="4326912" y="4009849"/>
              <a:ext cx="1" cy="2411968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Lige forbindelse 31">
              <a:extLst>
                <a:ext uri="{FF2B5EF4-FFF2-40B4-BE49-F238E27FC236}">
                  <a16:creationId xmlns:a16="http://schemas.microsoft.com/office/drawing/2014/main" id="{6F5B4C25-2F78-4D2A-8FD8-49006DFDFC14}"/>
                </a:ext>
              </a:extLst>
            </p:cNvPr>
            <p:cNvCxnSpPr/>
            <p:nvPr/>
          </p:nvCxnSpPr>
          <p:spPr>
            <a:xfrm>
              <a:off x="4331969" y="450157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Lige forbindelse 32">
              <a:extLst>
                <a:ext uri="{FF2B5EF4-FFF2-40B4-BE49-F238E27FC236}">
                  <a16:creationId xmlns:a16="http://schemas.microsoft.com/office/drawing/2014/main" id="{03AE8601-02D2-480B-99E2-2C8F94311848}"/>
                </a:ext>
              </a:extLst>
            </p:cNvPr>
            <p:cNvCxnSpPr/>
            <p:nvPr/>
          </p:nvCxnSpPr>
          <p:spPr>
            <a:xfrm>
              <a:off x="4331969" y="477208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Lige forbindelse 33">
              <a:extLst>
                <a:ext uri="{FF2B5EF4-FFF2-40B4-BE49-F238E27FC236}">
                  <a16:creationId xmlns:a16="http://schemas.microsoft.com/office/drawing/2014/main" id="{986588FB-3F69-4124-986A-02DC362E705C}"/>
                </a:ext>
              </a:extLst>
            </p:cNvPr>
            <p:cNvCxnSpPr/>
            <p:nvPr/>
          </p:nvCxnSpPr>
          <p:spPr>
            <a:xfrm>
              <a:off x="4331969" y="505021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Lige forbindelse 34">
              <a:extLst>
                <a:ext uri="{FF2B5EF4-FFF2-40B4-BE49-F238E27FC236}">
                  <a16:creationId xmlns:a16="http://schemas.microsoft.com/office/drawing/2014/main" id="{EDD0A74A-B7A0-40CF-8EA6-5DF69963B09E}"/>
                </a:ext>
              </a:extLst>
            </p:cNvPr>
            <p:cNvCxnSpPr/>
            <p:nvPr/>
          </p:nvCxnSpPr>
          <p:spPr>
            <a:xfrm>
              <a:off x="4331969" y="532453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Lige forbindelse 35">
              <a:extLst>
                <a:ext uri="{FF2B5EF4-FFF2-40B4-BE49-F238E27FC236}">
                  <a16:creationId xmlns:a16="http://schemas.microsoft.com/office/drawing/2014/main" id="{727BFE19-A393-4F53-8666-29E54D432908}"/>
                </a:ext>
              </a:extLst>
            </p:cNvPr>
            <p:cNvCxnSpPr/>
            <p:nvPr/>
          </p:nvCxnSpPr>
          <p:spPr>
            <a:xfrm>
              <a:off x="4331969" y="560647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Lige forbindelse 36">
              <a:extLst>
                <a:ext uri="{FF2B5EF4-FFF2-40B4-BE49-F238E27FC236}">
                  <a16:creationId xmlns:a16="http://schemas.microsoft.com/office/drawing/2014/main" id="{8752E1D6-D6C8-4595-B491-C329C63162C8}"/>
                </a:ext>
              </a:extLst>
            </p:cNvPr>
            <p:cNvCxnSpPr/>
            <p:nvPr/>
          </p:nvCxnSpPr>
          <p:spPr>
            <a:xfrm>
              <a:off x="4331969" y="588460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37">
              <a:extLst>
                <a:ext uri="{FF2B5EF4-FFF2-40B4-BE49-F238E27FC236}">
                  <a16:creationId xmlns:a16="http://schemas.microsoft.com/office/drawing/2014/main" id="{DCBE5B41-59D0-4713-877D-DED8E5711534}"/>
                </a:ext>
              </a:extLst>
            </p:cNvPr>
            <p:cNvCxnSpPr/>
            <p:nvPr/>
          </p:nvCxnSpPr>
          <p:spPr>
            <a:xfrm>
              <a:off x="4334532" y="615892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Lige forbindelse 38">
              <a:extLst>
                <a:ext uri="{FF2B5EF4-FFF2-40B4-BE49-F238E27FC236}">
                  <a16:creationId xmlns:a16="http://schemas.microsoft.com/office/drawing/2014/main" id="{03778342-AE47-44C0-BBEB-A906D2C0B056}"/>
                </a:ext>
              </a:extLst>
            </p:cNvPr>
            <p:cNvCxnSpPr/>
            <p:nvPr/>
          </p:nvCxnSpPr>
          <p:spPr>
            <a:xfrm>
              <a:off x="4326912" y="642181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Lige forbindelse 40">
              <a:extLst>
                <a:ext uri="{FF2B5EF4-FFF2-40B4-BE49-F238E27FC236}">
                  <a16:creationId xmlns:a16="http://schemas.microsoft.com/office/drawing/2014/main" id="{761A98A8-C385-426B-8A61-FD1F63A55E88}"/>
                </a:ext>
              </a:extLst>
            </p:cNvPr>
            <p:cNvCxnSpPr>
              <a:cxnSpLocks/>
            </p:cNvCxnSpPr>
            <p:nvPr/>
          </p:nvCxnSpPr>
          <p:spPr>
            <a:xfrm>
              <a:off x="6568393" y="3986259"/>
              <a:ext cx="1" cy="2435558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Lige forbindelse 41">
              <a:extLst>
                <a:ext uri="{FF2B5EF4-FFF2-40B4-BE49-F238E27FC236}">
                  <a16:creationId xmlns:a16="http://schemas.microsoft.com/office/drawing/2014/main" id="{A011860B-FA6E-4E83-831E-341A443A10B5}"/>
                </a:ext>
              </a:extLst>
            </p:cNvPr>
            <p:cNvCxnSpPr>
              <a:cxnSpLocks/>
            </p:cNvCxnSpPr>
            <p:nvPr/>
          </p:nvCxnSpPr>
          <p:spPr>
            <a:xfrm>
              <a:off x="6573450" y="450157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Lige forbindelse 42">
              <a:extLst>
                <a:ext uri="{FF2B5EF4-FFF2-40B4-BE49-F238E27FC236}">
                  <a16:creationId xmlns:a16="http://schemas.microsoft.com/office/drawing/2014/main" id="{B88743B2-D42E-4721-95C4-1F0544593235}"/>
                </a:ext>
              </a:extLst>
            </p:cNvPr>
            <p:cNvCxnSpPr>
              <a:cxnSpLocks/>
            </p:cNvCxnSpPr>
            <p:nvPr/>
          </p:nvCxnSpPr>
          <p:spPr>
            <a:xfrm>
              <a:off x="6573450" y="477208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Lige forbindelse 43">
              <a:extLst>
                <a:ext uri="{FF2B5EF4-FFF2-40B4-BE49-F238E27FC236}">
                  <a16:creationId xmlns:a16="http://schemas.microsoft.com/office/drawing/2014/main" id="{1535B4D6-C6C1-4192-90B6-4150744BB4FC}"/>
                </a:ext>
              </a:extLst>
            </p:cNvPr>
            <p:cNvCxnSpPr>
              <a:cxnSpLocks/>
            </p:cNvCxnSpPr>
            <p:nvPr/>
          </p:nvCxnSpPr>
          <p:spPr>
            <a:xfrm>
              <a:off x="6573450" y="505021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Lige forbindelse 44">
              <a:extLst>
                <a:ext uri="{FF2B5EF4-FFF2-40B4-BE49-F238E27FC236}">
                  <a16:creationId xmlns:a16="http://schemas.microsoft.com/office/drawing/2014/main" id="{E010B57F-3A64-481C-B557-1133011DCA2A}"/>
                </a:ext>
              </a:extLst>
            </p:cNvPr>
            <p:cNvCxnSpPr>
              <a:cxnSpLocks/>
            </p:cNvCxnSpPr>
            <p:nvPr/>
          </p:nvCxnSpPr>
          <p:spPr>
            <a:xfrm>
              <a:off x="6573450" y="532453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Lige forbindelse 45">
              <a:extLst>
                <a:ext uri="{FF2B5EF4-FFF2-40B4-BE49-F238E27FC236}">
                  <a16:creationId xmlns:a16="http://schemas.microsoft.com/office/drawing/2014/main" id="{81524EB3-D8F0-473C-ACCA-1F430AA3E7DC}"/>
                </a:ext>
              </a:extLst>
            </p:cNvPr>
            <p:cNvCxnSpPr>
              <a:cxnSpLocks/>
            </p:cNvCxnSpPr>
            <p:nvPr/>
          </p:nvCxnSpPr>
          <p:spPr>
            <a:xfrm>
              <a:off x="6573450" y="560647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Lige forbindelse 46">
              <a:extLst>
                <a:ext uri="{FF2B5EF4-FFF2-40B4-BE49-F238E27FC236}">
                  <a16:creationId xmlns:a16="http://schemas.microsoft.com/office/drawing/2014/main" id="{2A19A4A9-481D-4095-9886-47663806767D}"/>
                </a:ext>
              </a:extLst>
            </p:cNvPr>
            <p:cNvCxnSpPr>
              <a:cxnSpLocks/>
            </p:cNvCxnSpPr>
            <p:nvPr/>
          </p:nvCxnSpPr>
          <p:spPr>
            <a:xfrm>
              <a:off x="6573450" y="588460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Lige forbindelse 47">
              <a:extLst>
                <a:ext uri="{FF2B5EF4-FFF2-40B4-BE49-F238E27FC236}">
                  <a16:creationId xmlns:a16="http://schemas.microsoft.com/office/drawing/2014/main" id="{7396DDA4-CC0B-4379-A8C6-F9BADB08E0F6}"/>
                </a:ext>
              </a:extLst>
            </p:cNvPr>
            <p:cNvCxnSpPr>
              <a:cxnSpLocks/>
            </p:cNvCxnSpPr>
            <p:nvPr/>
          </p:nvCxnSpPr>
          <p:spPr>
            <a:xfrm>
              <a:off x="6576013" y="615892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Lige forbindelse 48">
              <a:extLst>
                <a:ext uri="{FF2B5EF4-FFF2-40B4-BE49-F238E27FC236}">
                  <a16:creationId xmlns:a16="http://schemas.microsoft.com/office/drawing/2014/main" id="{FD3EF2E3-076A-4879-99C8-3851A51B95FA}"/>
                </a:ext>
              </a:extLst>
            </p:cNvPr>
            <p:cNvCxnSpPr>
              <a:cxnSpLocks/>
            </p:cNvCxnSpPr>
            <p:nvPr/>
          </p:nvCxnSpPr>
          <p:spPr>
            <a:xfrm>
              <a:off x="6568393" y="6421817"/>
              <a:ext cx="171371" cy="0"/>
            </a:xfrm>
            <a:prstGeom prst="line">
              <a:avLst/>
            </a:prstGeom>
            <a:ln>
              <a:solidFill>
                <a:srgbClr val="54545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kstfelt 65">
            <a:extLst>
              <a:ext uri="{FF2B5EF4-FFF2-40B4-BE49-F238E27FC236}">
                <a16:creationId xmlns:a16="http://schemas.microsoft.com/office/drawing/2014/main" id="{CFB16B86-107B-4624-B9A0-3214A65FA7CC}"/>
              </a:ext>
            </a:extLst>
          </p:cNvPr>
          <p:cNvSpPr txBox="1"/>
          <p:nvPr/>
        </p:nvSpPr>
        <p:spPr>
          <a:xfrm>
            <a:off x="9274513" y="4953001"/>
            <a:ext cx="22300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400" dirty="0">
                <a:solidFill>
                  <a:schemeClr val="bg2">
                    <a:lumMod val="50000"/>
                  </a:schemeClr>
                </a:solidFill>
              </a:rPr>
              <a:t>Den skal bare</a:t>
            </a:r>
            <a:br>
              <a:rPr lang="da-DK" sz="24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da-DK" sz="2400" dirty="0">
                <a:solidFill>
                  <a:schemeClr val="bg2">
                    <a:lumMod val="50000"/>
                  </a:schemeClr>
                </a:solidFill>
              </a:rPr>
              <a:t>være let at </a:t>
            </a:r>
          </a:p>
          <a:p>
            <a:pPr algn="ctr"/>
            <a:r>
              <a:rPr lang="da-DK" sz="2400" dirty="0">
                <a:solidFill>
                  <a:schemeClr val="bg2">
                    <a:lumMod val="50000"/>
                  </a:schemeClr>
                </a:solidFill>
              </a:rPr>
              <a:t>afkode</a:t>
            </a:r>
          </a:p>
        </p:txBody>
      </p:sp>
    </p:spTree>
    <p:extLst>
      <p:ext uri="{BB962C8B-B14F-4D97-AF65-F5344CB8AC3E}">
        <p14:creationId xmlns:p14="http://schemas.microsoft.com/office/powerpoint/2010/main" val="174268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27DE5-B611-4889-AECB-47CB65060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Øvelse 1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B6E249-942A-49D4-806D-147B3E893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Find en e-shop, som en af jer ofte benytter til køb af tøj, smykker, sko eller lign. (beslut jer hurtigt!) </a:t>
            </a:r>
          </a:p>
          <a:p>
            <a:r>
              <a:rPr lang="da-DK" dirty="0"/>
              <a:t>Udarbejd et strukturdiagram for hele websitet.</a:t>
            </a:r>
          </a:p>
          <a:p>
            <a:r>
              <a:rPr lang="da-DK" dirty="0"/>
              <a:t>I kan lave den som en fysisk tegning, eller i kan benytte PowerPoint</a:t>
            </a: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2EED740-38DA-4154-B52A-4784597D01DE}"/>
              </a:ext>
            </a:extLst>
          </p:cNvPr>
          <p:cNvSpPr txBox="1"/>
          <p:nvPr/>
        </p:nvSpPr>
        <p:spPr>
          <a:xfrm>
            <a:off x="2589212" y="1154098"/>
            <a:ext cx="368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Grupper på 2, varighed: 15 min</a:t>
            </a:r>
          </a:p>
        </p:txBody>
      </p:sp>
    </p:spTree>
    <p:extLst>
      <p:ext uri="{BB962C8B-B14F-4D97-AF65-F5344CB8AC3E}">
        <p14:creationId xmlns:p14="http://schemas.microsoft.com/office/powerpoint/2010/main" val="248074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6902A-38DD-4819-B87C-0F133DE4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Flowdiagrammer (</a:t>
            </a:r>
            <a:r>
              <a:rPr lang="da-DK" dirty="0" err="1"/>
              <a:t>flowcharts</a:t>
            </a:r>
            <a:r>
              <a:rPr lang="da-DK" dirty="0"/>
              <a:t>)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5542164-C473-4B9D-82B0-AA78FC780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4855080" cy="3777622"/>
          </a:xfrm>
        </p:spPr>
        <p:txBody>
          <a:bodyPr/>
          <a:lstStyle/>
          <a:p>
            <a:r>
              <a:rPr lang="da-DK" dirty="0"/>
              <a:t>Benyttes til at dokumentere en proces</a:t>
            </a:r>
          </a:p>
          <a:p>
            <a:r>
              <a:rPr lang="da-DK" dirty="0"/>
              <a:t>Standard notation (ISO 5807)</a:t>
            </a:r>
          </a:p>
          <a:p>
            <a:r>
              <a:rPr lang="da-DK" dirty="0"/>
              <a:t>Kan benyttes til:</a:t>
            </a:r>
          </a:p>
          <a:p>
            <a:pPr lvl="1"/>
            <a:r>
              <a:rPr lang="da-DK" dirty="0"/>
              <a:t>Dekomposition</a:t>
            </a:r>
          </a:p>
          <a:p>
            <a:pPr lvl="1"/>
            <a:r>
              <a:rPr lang="da-DK" dirty="0"/>
              <a:t>Algoritmedesign</a:t>
            </a:r>
          </a:p>
        </p:txBody>
      </p:sp>
      <p:sp>
        <p:nvSpPr>
          <p:cNvPr id="4" name="Rektangel: afrundede hjørner 3">
            <a:extLst>
              <a:ext uri="{FF2B5EF4-FFF2-40B4-BE49-F238E27FC236}">
                <a16:creationId xmlns:a16="http://schemas.microsoft.com/office/drawing/2014/main" id="{B35D9E20-A288-429D-AC9C-E03BF4025E05}"/>
              </a:ext>
            </a:extLst>
          </p:cNvPr>
          <p:cNvSpPr/>
          <p:nvPr/>
        </p:nvSpPr>
        <p:spPr>
          <a:xfrm>
            <a:off x="8490212" y="1996506"/>
            <a:ext cx="1506071" cy="645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solidFill>
                  <a:schemeClr val="tx1"/>
                </a:solidFill>
              </a:rPr>
              <a:t>Start slideshow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EEA4D30-D3EE-41AA-A5C6-FB5B0AE9C3B5}"/>
              </a:ext>
            </a:extLst>
          </p:cNvPr>
          <p:cNvSpPr/>
          <p:nvPr/>
        </p:nvSpPr>
        <p:spPr>
          <a:xfrm>
            <a:off x="8490212" y="3096337"/>
            <a:ext cx="1506071" cy="645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solidFill>
                  <a:schemeClr val="tx1"/>
                </a:solidFill>
              </a:rPr>
              <a:t>Vis næste slide</a:t>
            </a:r>
          </a:p>
        </p:txBody>
      </p:sp>
      <p:sp>
        <p:nvSpPr>
          <p:cNvPr id="6" name="Rombe 5">
            <a:extLst>
              <a:ext uri="{FF2B5EF4-FFF2-40B4-BE49-F238E27FC236}">
                <a16:creationId xmlns:a16="http://schemas.microsoft.com/office/drawing/2014/main" id="{490BC20D-B781-43EE-8F63-4B1046ADADD2}"/>
              </a:ext>
            </a:extLst>
          </p:cNvPr>
          <p:cNvSpPr/>
          <p:nvPr/>
        </p:nvSpPr>
        <p:spPr>
          <a:xfrm>
            <a:off x="8490211" y="4007909"/>
            <a:ext cx="1506071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solidFill>
                  <a:schemeClr val="tx1"/>
                </a:solidFill>
              </a:rPr>
              <a:t>Flere slides</a:t>
            </a:r>
          </a:p>
        </p:txBody>
      </p:sp>
      <p:sp>
        <p:nvSpPr>
          <p:cNvPr id="8" name="Rektangel: afrundede hjørner 7">
            <a:extLst>
              <a:ext uri="{FF2B5EF4-FFF2-40B4-BE49-F238E27FC236}">
                <a16:creationId xmlns:a16="http://schemas.microsoft.com/office/drawing/2014/main" id="{15B8722F-D33D-4131-976B-76DCF1BE547D}"/>
              </a:ext>
            </a:extLst>
          </p:cNvPr>
          <p:cNvSpPr/>
          <p:nvPr/>
        </p:nvSpPr>
        <p:spPr>
          <a:xfrm>
            <a:off x="8490210" y="5242210"/>
            <a:ext cx="1506071" cy="645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>
                <a:solidFill>
                  <a:schemeClr val="tx1"/>
                </a:solidFill>
              </a:rPr>
              <a:t>Slut</a:t>
            </a:r>
          </a:p>
        </p:txBody>
      </p:sp>
      <p:cxnSp>
        <p:nvCxnSpPr>
          <p:cNvPr id="10" name="Lige pilforbindelse 9">
            <a:extLst>
              <a:ext uri="{FF2B5EF4-FFF2-40B4-BE49-F238E27FC236}">
                <a16:creationId xmlns:a16="http://schemas.microsoft.com/office/drawing/2014/main" id="{67C2D2E5-F617-4581-B6A8-CC78E1B5E23E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9243248" y="2641965"/>
            <a:ext cx="0" cy="45437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>
            <a:extLst>
              <a:ext uri="{FF2B5EF4-FFF2-40B4-BE49-F238E27FC236}">
                <a16:creationId xmlns:a16="http://schemas.microsoft.com/office/drawing/2014/main" id="{DE25B4D7-2A6B-4665-A626-1D2FF7167050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9243247" y="3741796"/>
            <a:ext cx="1" cy="26611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pilforbindelse 20">
            <a:extLst>
              <a:ext uri="{FF2B5EF4-FFF2-40B4-BE49-F238E27FC236}">
                <a16:creationId xmlns:a16="http://schemas.microsoft.com/office/drawing/2014/main" id="{E9D85B38-53FD-4095-977E-D5EFF5AE7C50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9243246" y="4922309"/>
            <a:ext cx="1" cy="31990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Forbindelse: vinklet 24">
            <a:extLst>
              <a:ext uri="{FF2B5EF4-FFF2-40B4-BE49-F238E27FC236}">
                <a16:creationId xmlns:a16="http://schemas.microsoft.com/office/drawing/2014/main" id="{316F2E61-5EEA-4716-A923-A2AC5BF5D4A5}"/>
              </a:ext>
            </a:extLst>
          </p:cNvPr>
          <p:cNvCxnSpPr>
            <a:cxnSpLocks/>
            <a:stCxn id="6" idx="3"/>
          </p:cNvCxnSpPr>
          <p:nvPr/>
        </p:nvCxnSpPr>
        <p:spPr>
          <a:xfrm flipH="1" flipV="1">
            <a:off x="9243245" y="2869151"/>
            <a:ext cx="753037" cy="1595958"/>
          </a:xfrm>
          <a:prstGeom prst="bentConnector4">
            <a:avLst>
              <a:gd name="adj1" fmla="val -60401"/>
              <a:gd name="adj2" fmla="val 100355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kstfelt 38">
            <a:extLst>
              <a:ext uri="{FF2B5EF4-FFF2-40B4-BE49-F238E27FC236}">
                <a16:creationId xmlns:a16="http://schemas.microsoft.com/office/drawing/2014/main" id="{0878D663-514B-4F36-B7CD-C13F478A35EC}"/>
              </a:ext>
            </a:extLst>
          </p:cNvPr>
          <p:cNvSpPr txBox="1"/>
          <p:nvPr/>
        </p:nvSpPr>
        <p:spPr>
          <a:xfrm>
            <a:off x="9436444" y="4439803"/>
            <a:ext cx="253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/>
              <a:t>?</a:t>
            </a:r>
          </a:p>
        </p:txBody>
      </p:sp>
      <p:sp>
        <p:nvSpPr>
          <p:cNvPr id="40" name="Tekstfelt 39">
            <a:extLst>
              <a:ext uri="{FF2B5EF4-FFF2-40B4-BE49-F238E27FC236}">
                <a16:creationId xmlns:a16="http://schemas.microsoft.com/office/drawing/2014/main" id="{6B544428-ECB5-4EA0-9297-05399B0620DA}"/>
              </a:ext>
            </a:extLst>
          </p:cNvPr>
          <p:cNvSpPr txBox="1"/>
          <p:nvPr/>
        </p:nvSpPr>
        <p:spPr>
          <a:xfrm>
            <a:off x="9892583" y="4142379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Ja</a:t>
            </a:r>
          </a:p>
        </p:txBody>
      </p:sp>
      <p:sp>
        <p:nvSpPr>
          <p:cNvPr id="42" name="Tekstfelt 41">
            <a:extLst>
              <a:ext uri="{FF2B5EF4-FFF2-40B4-BE49-F238E27FC236}">
                <a16:creationId xmlns:a16="http://schemas.microsoft.com/office/drawing/2014/main" id="{8BA49E6E-08F3-4A5A-96D5-E3186CE6C473}"/>
              </a:ext>
            </a:extLst>
          </p:cNvPr>
          <p:cNvSpPr txBox="1"/>
          <p:nvPr/>
        </p:nvSpPr>
        <p:spPr>
          <a:xfrm>
            <a:off x="9290614" y="4871697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/>
              <a:t>Nej</a:t>
            </a:r>
          </a:p>
        </p:txBody>
      </p:sp>
    </p:spTree>
    <p:extLst>
      <p:ext uri="{BB962C8B-B14F-4D97-AF65-F5344CB8AC3E}">
        <p14:creationId xmlns:p14="http://schemas.microsoft.com/office/powerpoint/2010/main" val="330585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261E2-3FEC-4A85-87F4-6076C3CC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Flowdiagram – basale figurer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B25FC6D-7142-43BD-8F61-DC8105BD9F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785272"/>
              </p:ext>
            </p:extLst>
          </p:nvPr>
        </p:nvGraphicFramePr>
        <p:xfrm>
          <a:off x="2592923" y="1905000"/>
          <a:ext cx="8163745" cy="4328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cument" r:id="rId3" imgW="6135427" imgH="3273292" progId="Word.Document.12">
                  <p:embed/>
                </p:oleObj>
              </mc:Choice>
              <mc:Fallback>
                <p:oleObj name="Document" r:id="rId3" imgW="6135427" imgH="327329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2923" y="1905000"/>
                        <a:ext cx="8163745" cy="4328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Billede 41">
            <a:extLst>
              <a:ext uri="{FF2B5EF4-FFF2-40B4-BE49-F238E27FC236}">
                <a16:creationId xmlns:a16="http://schemas.microsoft.com/office/drawing/2014/main" id="{6CEA9348-80DA-4E37-AA6C-C31602112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Billede 40">
            <a:extLst>
              <a:ext uri="{FF2B5EF4-FFF2-40B4-BE49-F238E27FC236}">
                <a16:creationId xmlns:a16="http://schemas.microsoft.com/office/drawing/2014/main" id="{97E39D67-E3BA-48E7-B862-BAE94E45B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Billede 39">
            <a:extLst>
              <a:ext uri="{FF2B5EF4-FFF2-40B4-BE49-F238E27FC236}">
                <a16:creationId xmlns:a16="http://schemas.microsoft.com/office/drawing/2014/main" id="{63C70342-0AD2-4C8C-A21D-BE4AD8A93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Billede 38">
            <a:extLst>
              <a:ext uri="{FF2B5EF4-FFF2-40B4-BE49-F238E27FC236}">
                <a16:creationId xmlns:a16="http://schemas.microsoft.com/office/drawing/2014/main" id="{E068FEA4-10BC-45D0-85BA-7FFE9B0DE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58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127DE5-B611-4889-AECB-47CB65060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Øvelse 2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EB6E249-942A-49D4-806D-147B3E893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Tegn et flowdiagram for brygning af kaffe</a:t>
            </a:r>
          </a:p>
          <a:p>
            <a:r>
              <a:rPr lang="da-DK" dirty="0"/>
              <a:t>Kaffen skal brygges på gammeldags manerer:</a:t>
            </a:r>
            <a:br>
              <a:rPr lang="da-DK" dirty="0"/>
            </a:br>
            <a:r>
              <a:rPr lang="da-DK" dirty="0"/>
              <a:t>Direkte i kanden med en kaffetragt og et filter</a:t>
            </a:r>
          </a:p>
          <a:p>
            <a:r>
              <a:rPr lang="da-DK" dirty="0"/>
              <a:t>Der skal kunne vælges mellem normal og stærk kaffe</a:t>
            </a:r>
          </a:p>
          <a:p>
            <a:r>
              <a:rPr lang="da-DK" dirty="0"/>
              <a:t>Der skal brygges en helt kandefuld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3076" name="Picture 4" descr="aroma barista brew brown cafe caffeine close up coffee coffee cup cup filter focus fresh grinder hands indoors kettle making people person porcelain pot preparation table wood">
            <a:extLst>
              <a:ext uri="{FF2B5EF4-FFF2-40B4-BE49-F238E27FC236}">
                <a16:creationId xmlns:a16="http://schemas.microsoft.com/office/drawing/2014/main" id="{886160CF-64D2-4687-92E6-50CBA4F8D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866" y="4182031"/>
            <a:ext cx="3677070" cy="244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8F7ECF1D-CFA2-4A6C-B2E7-883B5FAA0F12}"/>
              </a:ext>
            </a:extLst>
          </p:cNvPr>
          <p:cNvSpPr txBox="1"/>
          <p:nvPr/>
        </p:nvSpPr>
        <p:spPr>
          <a:xfrm>
            <a:off x="2589212" y="1154098"/>
            <a:ext cx="368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Grupper på 2, varighed: 20 min</a:t>
            </a:r>
          </a:p>
        </p:txBody>
      </p:sp>
    </p:spTree>
    <p:extLst>
      <p:ext uri="{BB962C8B-B14F-4D97-AF65-F5344CB8AC3E}">
        <p14:creationId xmlns:p14="http://schemas.microsoft.com/office/powerpoint/2010/main" val="2423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6C6494-497B-4CE8-B1BD-4C261430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23923"/>
          </a:xfrm>
        </p:spPr>
        <p:txBody>
          <a:bodyPr/>
          <a:lstStyle/>
          <a:p>
            <a:r>
              <a:rPr lang="da-DK" dirty="0"/>
              <a:t>Flowdiagram - kaffebrygning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AE94D264-A49C-4CB3-ADB0-517491EE7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4" y="1770782"/>
            <a:ext cx="4896431" cy="4328890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A2ACA0E4-5BD7-49CD-B039-9670023A07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3504" y="1770782"/>
            <a:ext cx="4896431" cy="4597328"/>
          </a:xfrm>
          <a:prstGeom prst="rect">
            <a:avLst/>
          </a:prstGeom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D10E16BB-BF56-434F-8F67-94CA24646BC3}"/>
              </a:ext>
            </a:extLst>
          </p:cNvPr>
          <p:cNvSpPr/>
          <p:nvPr/>
        </p:nvSpPr>
        <p:spPr>
          <a:xfrm>
            <a:off x="4724547" y="6104689"/>
            <a:ext cx="263951" cy="268360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3AB7C89-DB03-46ED-9960-E3B935EB70C0}"/>
              </a:ext>
            </a:extLst>
          </p:cNvPr>
          <p:cNvSpPr/>
          <p:nvPr/>
        </p:nvSpPr>
        <p:spPr>
          <a:xfrm>
            <a:off x="9325695" y="1502422"/>
            <a:ext cx="263951" cy="268360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76351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261E2-3FEC-4A85-87F4-6076C3CC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Flowdiagram – avancerede figurer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90B57F51-1E0B-469B-8BD6-527AB9DFB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5" y="1905000"/>
            <a:ext cx="8200820" cy="474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913788"/>
      </p:ext>
    </p:extLst>
  </p:cSld>
  <p:clrMapOvr>
    <a:masterClrMapping/>
  </p:clrMapOvr>
</p:sld>
</file>

<file path=ppt/theme/theme1.xml><?xml version="1.0" encoding="utf-8"?>
<a:theme xmlns:a="http://schemas.openxmlformats.org/drawingml/2006/main" name="Visk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is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s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659</TotalTime>
  <Words>180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 3</vt:lpstr>
      <vt:lpstr>Visk</vt:lpstr>
      <vt:lpstr>Document</vt:lpstr>
      <vt:lpstr>Struktur- og flowdiagrammer</vt:lpstr>
      <vt:lpstr>Strukturdiagrammer</vt:lpstr>
      <vt:lpstr>Strukturdiagram kan også laves sådan</vt:lpstr>
      <vt:lpstr>Øvelse 1 </vt:lpstr>
      <vt:lpstr>Flowdiagrammer (flowcharts)</vt:lpstr>
      <vt:lpstr>Flowdiagram – basale figurer</vt:lpstr>
      <vt:lpstr>Øvelse 2 </vt:lpstr>
      <vt:lpstr>Flowdiagram - kaffebrygning</vt:lpstr>
      <vt:lpstr>Flowdiagram – avancerede figurer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Lars Skjærbæk</dc:creator>
  <cp:lastModifiedBy>Lars Skjærbæk</cp:lastModifiedBy>
  <cp:revision>23</cp:revision>
  <dcterms:created xsi:type="dcterms:W3CDTF">2020-03-05T09:43:04Z</dcterms:created>
  <dcterms:modified xsi:type="dcterms:W3CDTF">2020-03-30T05:52:08Z</dcterms:modified>
</cp:coreProperties>
</file>