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4"/>
  </p:sldMasterIdLst>
  <p:notesMasterIdLst>
    <p:notesMasterId r:id="rId15"/>
  </p:notesMasterIdLst>
  <p:sldIdLst>
    <p:sldId id="294" r:id="rId5"/>
    <p:sldId id="303" r:id="rId6"/>
    <p:sldId id="305" r:id="rId7"/>
    <p:sldId id="310" r:id="rId8"/>
    <p:sldId id="311" r:id="rId9"/>
    <p:sldId id="312" r:id="rId10"/>
    <p:sldId id="313" r:id="rId11"/>
    <p:sldId id="309" r:id="rId12"/>
    <p:sldId id="315" r:id="rId13"/>
    <p:sldId id="31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EE9A-DD29-4EAD-873D-2F2132F67EC9}" type="datetimeFigureOut">
              <a:rPr lang="da-DK" smtClean="0"/>
              <a:t>19-02-2024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3877C-58B5-43EB-B13D-39515C36D25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35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Uddyb her: https://www.sap.com/denmark/products/scm/extended-warehouse-management/what-is-a-wms.html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877C-58B5-43EB-B13D-39515C36D25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13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Uddybninger her: https://www.scm.dk/wms-hvad-kan-det-og-har-vi-brug-det-0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877C-58B5-43EB-B13D-39515C36D25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3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Link her: https://businesswith.dk/kategorier/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877C-58B5-43EB-B13D-39515C36D25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71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Link til testen: https://businesswith.dk/wms-system/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3877C-58B5-43EB-B13D-39515C36D25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25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2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3E5D019-E00A-4FEF-9867-B2DD0B94FF5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0EA1E4C-8CE1-4C0A-A65E-38282F45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FA04847-4D99-41F9-B4E4-D03128C2A116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AA463DF4-CB90-4704-802F-5D0F1A15A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1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1CFEA13-0D17-47C8-A84E-213E8D8A8391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437B4360-5122-4F0C-A300-465F2E4C0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AAF5E9-4AE5-4378-B067-635596E55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F44F0658-1DB4-4591-B54E-FD1B92BDB7C2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4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3431480-A6BD-4F7D-8C14-572930234647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1BDC8A55-0A92-4E16-AD77-DB927543C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CB73A07-089F-4D27-9C1B-0D8037A8E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6DB506A-4AC3-4D48-B52F-B5A99D2AF65C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2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4FE747D5-8216-44E4-89FF-FE15AF3CC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FCF49ED-2ECF-497A-9DDC-9B118DD9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36460EC-B224-4FD9-943B-ABF3640B1AB2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30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3FE5CED-2FA6-49B3-9E69-45E3D94AF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28EDAAB-5439-46AD-8806-8AD373BA9644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8E5D81F1-03A9-48AD-BD0B-A1CE6A83E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83FBE22-3DD0-43CB-9CD4-4334A9E1C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88A5F2FA-6F58-4B55-832D-135AF99E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205945"/>
            <a:ext cx="1777048" cy="8467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A40202-EE71-4953-842D-513D585B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0BC557C-ADEA-4AD1-8B2D-FDB15E164EF4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21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0F836E2-157E-4348-8129-A48643B4C6C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95730743-8EF3-4C05-9555-002F5F9E9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7A67B3-4BC9-4E84-8886-6530BD100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4FC4B-6CCD-4F25-A399-489772F76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9D8FD76-A96E-4DF7-8A19-BDF792CA1395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87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0F836E2-157E-4348-8129-A48643B4C6C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7A67B3-4BC9-4E84-8886-6530BD100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4FC4B-6CCD-4F25-A399-489772F76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69D8FD76-A96E-4DF7-8A19-BDF792CA1395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63DF4D03-DBC1-4CEC-9DCA-6589A1992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8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60C6BB2-E62E-4D37-A1BD-C7D8773AF9F3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F44972BC-4181-4BB6-A020-02926D85F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E9451C1-9477-4C76-ADB0-8F0C03ECC1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698B78-8A5C-45D6-A3A4-EBC48E3B2C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ABDE8FD-5714-423B-B602-66DE0D2E3E5F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1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1A80FF1-2DA9-4212-ADDF-0A8F437A361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75D51B1F-150E-44A2-A018-F455A4EE7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9F21C2-AB23-4A94-888D-A13F0879D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5C18EB-9196-45DA-8F4F-2E48EE0A6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6B19F07-4743-45DB-9E52-1703FB653C49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82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774B3083-8376-4397-A113-0E6C200CB64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6C360C8B-BAA0-4206-A4B3-89D990F65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1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1A80FF1-2DA9-4212-ADDF-0A8F437A361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9F21C2-AB23-4A94-888D-A13F0879D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5C18EB-9196-45DA-8F4F-2E48EE0A6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6B19F07-4743-45DB-9E52-1703FB653C49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B1CCC70A-5682-4655-8F81-CEA08A86E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6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C8678F4F-CFA2-4B73-8C7E-88DD428AEA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16939E1E-0143-485D-8350-AC39FE533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205945"/>
            <a:ext cx="1777048" cy="84679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051732-3CB5-4B4B-8BC4-24EF362FF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2671949"/>
            <a:ext cx="6831000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1102CD-22B8-4AFE-A1DF-A78B61D50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866100" cy="1047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567192FC-1CA1-4DCF-8E08-9A75145A7BDB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39912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1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DAEED9-18F2-4B34-BC57-6311B2B8C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68152"/>
            <a:ext cx="3937931" cy="505486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E40D9B6-A564-4939-A150-E5B716729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AA01A6C-1478-4850-BD7B-659BF2CAC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ECC610-D0DB-4F83-8C06-A19BDFF3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BDEB8E6D-BF8F-4023-B612-99BB35CF9367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17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F082597-24D4-413E-8FF8-EE326AB1F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5871439"/>
            <a:ext cx="1794967" cy="8547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E100D0-A4EC-487F-B22C-ED82F423C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04974-2DCB-4945-8BED-C49DC6DA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F36F350-3579-4680-A835-B001D1AF84AD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66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3E100D0-A4EC-487F-B22C-ED82F423C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704974-2DCB-4945-8BED-C49DC6DA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F36F350-3579-4680-A835-B001D1AF84AD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DC9F73FA-044A-45A3-9BC6-53D91B91AC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0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F082597-24D4-413E-8FF8-EE326AB1F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5871439"/>
            <a:ext cx="1794967" cy="8547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74F881-F401-451F-BB24-2C99041CC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2B5CEC-3C8C-45F9-9861-387DE0F16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585B845-FE2C-438F-8537-A1ECDED09804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0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E40D9B6-A564-4939-A150-E5B716729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53CB03-A4EF-464C-8C0C-0DEB7CE0E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5393A5-6F81-4C23-A630-D035146FCC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7D58C38-A0C2-4A09-9E8C-F187AA24DA5C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0F082597-24D4-413E-8FF8-EE326AB1F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5871439"/>
            <a:ext cx="1794967" cy="8547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C04A47-6269-4E87-A2E4-7FF450B236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861F69-7CD1-4F2C-910F-062A8A902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C851773-72BB-4DFD-8570-C4577B32AB0E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8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97F4FB-1239-4FC5-A18B-3B2A2A4DB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E8C5B8-0C89-47B9-A4D4-66EE0F11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98AEFB6-D6A9-4B4C-A741-CD17FA345B86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C01D42BE-2656-4783-BA65-109C3469F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5869062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B19860B6-7FDB-4592-85E3-AAAED46D1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5871439"/>
            <a:ext cx="1777048" cy="84679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0240798-A70F-4915-B485-2F82E0390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8" y="-853982"/>
            <a:ext cx="3926892" cy="504069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991EC70-AB18-4E15-8C87-E971C017B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00" y="2671949"/>
            <a:ext cx="6082928" cy="336175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431979" indent="-215989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79992" indent="-179992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59982" indent="-179992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da-DK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A26B55-49E2-4D1A-9120-7BEE254FB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00" y="1371600"/>
            <a:ext cx="6118028" cy="10476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og tilføj titel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1DEA366-6579-4100-978F-C3330C9B47D9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43904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9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3E5D019-E00A-4FEF-9867-B2DD0B94FF5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85EB3BCA-622B-4EEC-8BF1-2588DE933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løse spalter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430BE93-0465-4580-B488-79D64D0A9BC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08681496-C326-4CA6-8ED3-D1BC951D8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C3DE0C-B855-40CE-A325-9FF50FB46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CBA6BBE-C1B8-45DC-9D2B-FAEB80FCC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B5EE5D20-CFC9-4329-BE8E-08F2C203F239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11BD160-19B3-432D-8DBC-CEEA20A28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CD8733AD-10F3-4565-A6DE-4105775550B6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A227E07-296F-4E01-A0E3-B79156167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D07061-2D5C-45DD-942A-09BEF06E4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5294806-1331-44D2-8B2C-0BAD03D0FEC2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4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6B17F06A-DF0C-49C9-97D4-0AC1C7A48E39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DF5602FF-B509-403A-A2CA-CD824FD29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1161F3-613F-4E1E-9E24-13413EA88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099555F-531C-44E5-8454-098AE962DF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5298AB98-5D25-4D68-8404-A491C76E10BB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0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6CD543D-FAE8-4AE8-B026-5D2F0FE4E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0FA17A4-7F3B-4F79-B44B-734B37B6E9A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28ADF84-5E3C-4961-ABA6-D09E4032C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EA5F26-2663-44A3-826A-47A1CE297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6CD66D7-C520-4BD7-8938-F8E6FF72553A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33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6CD543D-FAE8-4AE8-B026-5D2F0FE4E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0FA17A4-7F3B-4F79-B44B-734B37B6E9A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28ADF84-5E3C-4961-ABA6-D09E4032C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EA5F26-2663-44A3-826A-47A1CE297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6CD66D7-C520-4BD7-8938-F8E6FF72553A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4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109EE43-2ED3-4CF1-8AA0-BFD4AC6AA75E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B0E850AD-70A7-4AF9-801E-8505848D1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F78D5B4-3537-4514-9276-CBE4A1720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2904B68-6539-42E4-B812-D1CFF56BE1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6D5891EA-33E4-46B5-9AAA-2530BF60BE0B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49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løse spalt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6CBEBA1-32C8-4F30-8CB8-3C0B8F2350D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CBC4CC1C-6C3C-466F-B226-5100E34A2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5F327A-5E09-4E9E-808C-924CE27B2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12319ED-2C60-47D6-8FAC-8FE2781E4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FEC7FA1-1094-4C75-8D45-355E6B67A20D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493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ACC7B99C-3C5A-47F7-AF54-A18930BDE75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36500674-41B6-4E2F-B5D0-89D69C54B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4C667F-EDA0-499F-B868-3B1E813BF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CDA995F-3CDC-4D75-95AA-4988D3F3E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B1BEC7D7-00B7-43A7-A08E-E09EC590D252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2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8FFE7904-E03F-422D-AF3B-8592798F6435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41E1C06C-ACC7-4C1F-892F-2B1394B05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0F4BCF-6B1E-4C3C-B742-4BFB242E5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76BB984-8CEC-471C-AC60-DC1E9F376A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A0926A52-958E-40A0-A6C4-1F217956892E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43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4C11F23-081A-451D-8A98-32962244A2D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2B677623-2410-476E-BBD8-0421427CF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6CBD0E-1B73-4011-AD31-B7CFB5F80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26FA33A-62FF-4DED-9352-44F87DBB3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64B0B023-64B8-4D1B-8BAD-ECE6E93B97FC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1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61CFEA13-0D17-47C8-A84E-213E8D8A8391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437B4360-5122-4F0C-A300-465F2E4C0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4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5711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8600" y="3090607"/>
            <a:ext cx="371250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bg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bg1"/>
                </a:solidFill>
                <a:latin typeface="+mn-lt"/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28A3AEE-F6F1-4D3F-81A2-D1C86EEEFAC1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73C6DA7B-9036-4C0C-BB6D-8E0E48A35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7BCD6A-FC11-4AD8-95C8-EBD621D6E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27" y="978469"/>
            <a:ext cx="3610950" cy="16927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8E56425-029F-42B4-A8F6-1CD85154A6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027" y="3090607"/>
            <a:ext cx="3586650" cy="3023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57DD325-CD9E-4FAE-9CE1-8C4E102FB2D0}"/>
              </a:ext>
            </a:extLst>
          </p:cNvPr>
          <p:cNvCxnSpPr>
            <a:cxnSpLocks/>
          </p:cNvCxnSpPr>
          <p:nvPr userDrawn="1"/>
        </p:nvCxnSpPr>
        <p:spPr>
          <a:xfrm>
            <a:off x="697497" y="2866068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7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B2F083A-1E52-49B6-A043-101C1407A4D9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7387C47C-9D5E-4825-AD2C-773B7DA87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55" y="204489"/>
            <a:ext cx="1340267" cy="8515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73EF8CF-621D-4109-8EDC-B4F6A4FF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9BD926-B05E-4D14-BA27-8665ECD72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1AF7385-19C0-42B8-813F-FA4DDE9C9E26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2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4CB7B141-C122-4D59-B4CF-96A8829E3D77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57E32DE2-1FEE-465F-AC49-B15BA67FC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009A756-A1DE-4893-8AEF-0559ACDA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E3D15-F28A-4631-B198-D653E7575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F6719C5-6E8D-45DB-B92B-1BCCB33FB700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4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5F0BB665-043B-4EB6-A469-5765BA7DE61C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098E265E-3893-48ED-B6D1-8FAA6B923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10547F4-A0B0-4DE2-B497-D171DF98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03C64F-32F1-47AA-9945-8A1F708066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85CCBF34-43EB-4DEC-8343-9797D6F5ACF6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86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35333914-12A8-4555-81E2-B4B15F288ADD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FC2705E-F354-4170-A6EA-1954B9169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07EE81-1EF1-4F41-A7D4-B3331FF5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10B5E5C-E4A2-4BD0-81B9-075933BA0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EBBD6AC-7F09-45F1-BD86-E6F2B518D300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32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35333914-12A8-4555-81E2-B4B15F288ADD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FC2705E-F354-4170-A6EA-1954B9169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07EE81-1EF1-4F41-A7D4-B3331FF5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10B5E5C-E4A2-4BD0-81B9-075933BA0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EBBD6AC-7F09-45F1-BD86-E6F2B518D300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A4A3A4"/>
          </p15:clr>
        </p15:guide>
        <p15:guide id="2" pos="2678">
          <p15:clr>
            <a:srgbClr val="A4A3A4"/>
          </p15:clr>
        </p15:guide>
        <p15:guide id="3" pos="543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løse spalt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301351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sz="1800" b="1" dirty="0">
              <a:noFill/>
              <a:latin typeface="DR Publik SemiBold" pitchFamily="2" charset="77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419BE8-C0C0-46A9-A426-25BAF0326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8802" y="1371603"/>
            <a:ext cx="5556482" cy="475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DEED2E1-3775-430C-9CD8-C10F75158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2FC41EA5-2E2D-4F86-9361-63F974CF4D45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61A1911-A6C5-4F85-9EAA-8885776A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1" y="907200"/>
            <a:ext cx="2146046" cy="1507014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55DFD-1083-4B52-9A00-4155D266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1" y="2755630"/>
            <a:ext cx="2121746" cy="286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3000"/>
              </a:lnSpc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503974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2pPr>
            <a:lvl3pPr marL="755962" indent="-251988">
              <a:lnSpc>
                <a:spcPct val="83000"/>
              </a:lnSpc>
              <a:defRPr sz="2000" b="1">
                <a:solidFill>
                  <a:schemeClr val="tx1"/>
                </a:solidFill>
                <a:latin typeface="+mj-lt"/>
              </a:defRPr>
            </a:lvl3pPr>
            <a:lvl4pPr marL="17999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4pPr>
            <a:lvl5pPr marL="359982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5pPr>
            <a:lvl6pPr marL="539973" indent="-179992"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titel</a:t>
            </a:r>
            <a:endParaRPr lang="da-DK" dirty="0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7628B5A0-74AC-4B22-BF79-8C8BA0F4E242}"/>
              </a:ext>
            </a:extLst>
          </p:cNvPr>
          <p:cNvCxnSpPr>
            <a:cxnSpLocks/>
          </p:cNvCxnSpPr>
          <p:nvPr userDrawn="1"/>
        </p:nvCxnSpPr>
        <p:spPr>
          <a:xfrm>
            <a:off x="714970" y="2567656"/>
            <a:ext cx="944088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9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678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3431480-A6BD-4F7D-8C14-572930234647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1BDC8A55-0A92-4E16-AD77-DB927543C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6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el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4FE747D5-8216-44E4-89FF-FE15AF3CC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23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el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BBBF2E9A-9B34-43E9-A0B1-8DC8F30E3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8E5D81F1-03A9-48AD-BD0B-A1CE6A83E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55" y="204489"/>
            <a:ext cx="1787022" cy="8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88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el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83FBE22-3DD0-43CB-9CD4-4334A9E1C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88A5F2FA-6F58-4B55-832D-135AF99E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72" y="205945"/>
            <a:ext cx="1777048" cy="8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E105860-E50C-4860-A24D-C7AAAB922C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500" y="4269600"/>
            <a:ext cx="6831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 b="1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C4CCE50-0886-4FF9-AAE1-D05B8E1C39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500" y="4538030"/>
            <a:ext cx="6831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3E5D019-E00A-4FEF-9867-B2DD0B94FF5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5901" y="0"/>
            <a:ext cx="0" cy="90720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lede 10">
            <a:extLst>
              <a:ext uri="{FF2B5EF4-FFF2-40B4-BE49-F238E27FC236}">
                <a16:creationId xmlns:a16="http://schemas.microsoft.com/office/drawing/2014/main" id="{85EB3BCA-622B-4EEC-8BF1-2588DE933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48" y="200329"/>
            <a:ext cx="1794967" cy="8547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EA1E4C-8CE1-4C0A-A65E-38282F45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103" y="1371600"/>
            <a:ext cx="6889313" cy="2433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6FA04847-4D99-41F9-B4E4-D03128C2A116}"/>
              </a:ext>
            </a:extLst>
          </p:cNvPr>
          <p:cNvCxnSpPr>
            <a:cxnSpLocks/>
          </p:cNvCxnSpPr>
          <p:nvPr userDrawn="1"/>
        </p:nvCxnSpPr>
        <p:spPr>
          <a:xfrm>
            <a:off x="714970" y="4007612"/>
            <a:ext cx="94408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90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27" r:id="rId9"/>
    <p:sldLayoutId id="2147483849" r:id="rId10"/>
    <p:sldLayoutId id="2147483828" r:id="rId11"/>
    <p:sldLayoutId id="2147483829" r:id="rId12"/>
    <p:sldLayoutId id="2147483831" r:id="rId13"/>
    <p:sldLayoutId id="2147483838" r:id="rId14"/>
    <p:sldLayoutId id="2147483830" r:id="rId15"/>
    <p:sldLayoutId id="2147483776" r:id="rId16"/>
    <p:sldLayoutId id="2147483846" r:id="rId17"/>
    <p:sldLayoutId id="2147483777" r:id="rId18"/>
    <p:sldLayoutId id="2147483787" r:id="rId19"/>
    <p:sldLayoutId id="2147483852" r:id="rId20"/>
    <p:sldLayoutId id="2147483783" r:id="rId21"/>
    <p:sldLayoutId id="2147483837" r:id="rId22"/>
    <p:sldLayoutId id="2147483832" r:id="rId23"/>
    <p:sldLayoutId id="2147483847" r:id="rId24"/>
    <p:sldLayoutId id="2147483833" r:id="rId25"/>
    <p:sldLayoutId id="2147483834" r:id="rId26"/>
    <p:sldLayoutId id="2147483836" r:id="rId27"/>
    <p:sldLayoutId id="2147483848" r:id="rId28"/>
    <p:sldLayoutId id="2147483835" r:id="rId29"/>
    <p:sldLayoutId id="2147483850" r:id="rId30"/>
    <p:sldLayoutId id="2147483778" r:id="rId31"/>
    <p:sldLayoutId id="2147483779" r:id="rId32"/>
    <p:sldLayoutId id="2147483789" r:id="rId33"/>
    <p:sldLayoutId id="2147483851" r:id="rId34"/>
    <p:sldLayoutId id="2147483784" r:id="rId35"/>
    <p:sldLayoutId id="2147483780" r:id="rId36"/>
    <p:sldLayoutId id="2147483781" r:id="rId37"/>
    <p:sldLayoutId id="2147483782" r:id="rId38"/>
    <p:sldLayoutId id="2147483786" r:id="rId39"/>
    <p:sldLayoutId id="2147483790" r:id="rId40"/>
    <p:sldLayoutId id="2147483854" r:id="rId41"/>
    <p:sldLayoutId id="2147483795" r:id="rId42"/>
    <p:sldLayoutId id="2147483794" r:id="rId43"/>
    <p:sldLayoutId id="2147483792" r:id="rId44"/>
    <p:sldLayoutId id="2147483853" r:id="rId45"/>
    <p:sldLayoutId id="2147483793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with.dk/wms-syste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SAP_Extended_Warehouse_Management___Putaway_Process_(Source).mp4" TargetMode="Externa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OHc9vD5hdo&amp;ab_channel=Warehousing%26DistributionTipsByLaceUp" TargetMode="Externa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with.dk/kategori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C0AEB4C-4BC4-4025-AD03-CB96434282AC}"/>
              </a:ext>
            </a:extLst>
          </p:cNvPr>
          <p:cNvSpPr/>
          <p:nvPr/>
        </p:nvSpPr>
        <p:spPr>
          <a:xfrm flipV="1">
            <a:off x="0" y="6505832"/>
            <a:ext cx="9144000" cy="35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E7A45CB-F00C-4359-9310-611136306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3" y="1646587"/>
            <a:ext cx="7153564" cy="40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A2C3FDF-7185-4B0F-B2EB-A33F146F1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8802" y="1371603"/>
            <a:ext cx="5556482" cy="4757734"/>
          </a:xfrm>
        </p:spPr>
        <p:txBody>
          <a:bodyPr/>
          <a:lstStyle/>
          <a:p>
            <a:r>
              <a:rPr lang="da-DK" dirty="0"/>
              <a:t>Diskuter to og to hvilket system og type i bruger i jeres virksomhed. </a:t>
            </a:r>
          </a:p>
          <a:p>
            <a:endParaRPr lang="da-DK" dirty="0"/>
          </a:p>
          <a:p>
            <a:r>
              <a:rPr lang="da-DK" dirty="0"/>
              <a:t>Diskuter også evt. problemer i forbindelse med implementering af system.</a:t>
            </a:r>
          </a:p>
          <a:p>
            <a:endParaRPr lang="da-DK" dirty="0"/>
          </a:p>
          <a:p>
            <a:r>
              <a:rPr lang="da-DK" dirty="0"/>
              <a:t>Anvender din virksomhed ikke et WMS så tag testen </a:t>
            </a:r>
            <a:r>
              <a:rPr lang="da-DK" dirty="0">
                <a:hlinkClick r:id="rId3"/>
              </a:rPr>
              <a:t>her</a:t>
            </a:r>
            <a:r>
              <a:rPr lang="da-DK" dirty="0"/>
              <a:t> og find ud af hvilket i skal vælge.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335C97-52C4-479D-8B8E-99F5A8C3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 opgave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016DAEE-59B2-43E1-B5D2-FC5CE3477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9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6A768FE-210B-4944-B433-0C91FF7C15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51986" lvl="1" indent="0">
              <a:buNone/>
            </a:pPr>
            <a:r>
              <a:rPr lang="da-DK" dirty="0"/>
              <a:t>Et WMS – Warehouse Management System - (lagerstyringssystem) er software, der hjælper virksomheder med at styre og kontrollere den daglige lagerdrift.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35B9AE-CE4C-413B-AE2D-83776DC9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WMS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62AF201-5E0E-4A51-BEB7-DEAA161B8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>
                <a:hlinkClick r:id="rId2" action="ppaction://hlinkfile"/>
              </a:rPr>
              <a:t>Video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2EFE205-043C-4E47-8AF3-E35DA192B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694" y="3500159"/>
            <a:ext cx="5889184" cy="27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0728ABC-B218-4E02-A4D7-4446F16295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3070" y="1050133"/>
            <a:ext cx="5556482" cy="5614618"/>
          </a:xfrm>
        </p:spPr>
        <p:txBody>
          <a:bodyPr/>
          <a:lstStyle/>
          <a:p>
            <a:pPr lvl="1"/>
            <a:r>
              <a:rPr lang="da-DK" dirty="0"/>
              <a:t>Et godt WMS system kan hjælpe ved at strømline alle facetter af lagerstyring – fra modtagelse, </a:t>
            </a:r>
            <a:r>
              <a:rPr lang="da-DK" dirty="0" err="1"/>
              <a:t>indlagring</a:t>
            </a:r>
            <a:r>
              <a:rPr lang="da-DK" dirty="0"/>
              <a:t> og plukning, pakning og forsendelses processer til lagersporing og genopfyldning. Og det organiserer alle disse aktiviteter fra en enkelt grænseflade.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Warehouse management systems integrerer også med andre værktøjer, herunder grundlæggende funktioner som stregkodescanning og RFID-mærkning, mere avanceret robotteknologi og </a:t>
            </a:r>
            <a:r>
              <a:rPr lang="da-DK" dirty="0" err="1"/>
              <a:t>wearables</a:t>
            </a:r>
            <a:r>
              <a:rPr lang="da-DK" dirty="0"/>
              <a:t> (</a:t>
            </a:r>
            <a:r>
              <a:rPr lang="da-DK" dirty="0" err="1"/>
              <a:t>augmented</a:t>
            </a:r>
            <a:r>
              <a:rPr lang="da-DK" dirty="0"/>
              <a:t> reality) og andre missionskritiske løsninger, såsom transportstyringssystemer (TMS), ERP og logistiksoftware.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120AF1-1BF3-49EE-A238-76FBA06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907200"/>
            <a:ext cx="2368468" cy="1507014"/>
          </a:xfrm>
        </p:spPr>
        <p:txBody>
          <a:bodyPr/>
          <a:lstStyle/>
          <a:p>
            <a:r>
              <a:rPr lang="da-DK" dirty="0"/>
              <a:t>Anvendelse og integration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465BFEB-0DF9-4057-851A-E7C11E835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>
                <a:hlinkClick r:id="rId2"/>
              </a:rPr>
              <a:t>Video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395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D1D27B0-A059-4528-8C6C-4D663F1150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a-DK" dirty="0" err="1"/>
              <a:t>Standalone</a:t>
            </a:r>
            <a:r>
              <a:rPr lang="da-DK" dirty="0"/>
              <a:t> WMS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Cloud WMS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Integreret ERP og SCM-baseret WMS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9F6FC5-0C6E-4D71-A6F8-97B02FE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Forskellige typer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3CC8978-E64F-4E94-98D8-3E1987DD3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79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91ACF37-0396-4E71-A7E3-1FE833A5A2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Disse systemer er normalt installeret på virksomhedens egne lokaler ved hjælp af deres egen hardware. </a:t>
            </a:r>
          </a:p>
          <a:p>
            <a:r>
              <a:rPr lang="da-DK" dirty="0"/>
              <a:t>De kan generelt understøtte større tilpasning (selvom disse kan være dyre), og organisationen kan opretholde strammere kontrol over deres data og software. </a:t>
            </a:r>
          </a:p>
          <a:p>
            <a:r>
              <a:rPr lang="da-DK" dirty="0"/>
              <a:t>De oprindelige omkostninger ved systemet er betydeligt højere end andre muligheder, når et selskab ejer det.</a:t>
            </a:r>
          </a:p>
          <a:p>
            <a:r>
              <a:rPr lang="da-DK" dirty="0"/>
              <a:t>Samtidig er opdateringer, vedligeholdelse og de omkostninger, der er forbundet med dem, organisationens ansvar. </a:t>
            </a:r>
          </a:p>
          <a:p>
            <a:r>
              <a:rPr lang="da-DK" dirty="0"/>
              <a:t>Efterhånden som systemet ældes, bliver det stadig vanskeligere at integrere sig med andre platforme og at indføre nye teknologier.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1E218B-87D9-4214-8744-857D50DF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Standalone</a:t>
            </a:r>
            <a:r>
              <a:rPr lang="da-DK" dirty="0"/>
              <a:t> WMS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6F032D-E06F-41BA-9AB6-E9AEA1A7E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691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FE80D03-38BF-4BA6-9568-9731BBB45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Cloud-baserede WMS systemer kan hurtigt implementeres med lavere startomkostninger.</a:t>
            </a:r>
          </a:p>
          <a:p>
            <a:r>
              <a:rPr lang="da-DK" dirty="0"/>
              <a:t>De leveres som software-as-a-service (SaaS) og giver større fleksibilitet til at understøtte sæsonbetonede og andre skiftende markedsforhold – og de er lettere at skalere, efterhånden som virksomhederne vokser.</a:t>
            </a:r>
          </a:p>
          <a:p>
            <a:r>
              <a:rPr lang="da-DK" dirty="0"/>
              <a:t>Gennem regelmæssige opdateringer tilbyder lagerstyring i skyen en hurtigere vej til innovation. Og en anden påtager sig byrden ved at vedligeholde og opdatere systemet.</a:t>
            </a:r>
          </a:p>
          <a:p>
            <a:r>
              <a:rPr lang="da-DK" dirty="0"/>
              <a:t>SaaS-leverandører investerer også mange penge og ekspertise i </a:t>
            </a:r>
            <a:r>
              <a:rPr lang="da-DK" dirty="0" err="1"/>
              <a:t>sikkerheds-foranstaltninger</a:t>
            </a:r>
            <a:r>
              <a:rPr lang="da-DK" dirty="0"/>
              <a:t> og leverer katastrofe-beredskabskapaciteter. </a:t>
            </a:r>
          </a:p>
          <a:p>
            <a:r>
              <a:rPr lang="da-DK" dirty="0"/>
              <a:t>Cloud lagerstyringssystemer kan også nemmere integreres med andre løsninger.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AE3183-FFD4-4D9F-9248-26B8292F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Cloud WMS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3220C4-557C-4F3D-A40E-DE2281A48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44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FB689ED-E2CF-4315-A4FE-FD5BFD51C4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Nogle lagerstyringssystemer er bygget som moduler eller applikationer, der integreres med ERP- og forsyningskædeplatforme.</a:t>
            </a:r>
          </a:p>
          <a:p>
            <a:r>
              <a:rPr lang="da-DK" dirty="0"/>
              <a:t>Fordelen ved disse er, at de er i stand til at spille bedre med andre løsninger på overlappende områder, såsom regnskab og business </a:t>
            </a:r>
            <a:r>
              <a:rPr lang="da-DK" dirty="0" err="1"/>
              <a:t>intelligence</a:t>
            </a:r>
            <a:r>
              <a:rPr lang="da-DK" dirty="0"/>
              <a:t>. </a:t>
            </a:r>
          </a:p>
          <a:p>
            <a:r>
              <a:rPr lang="da-DK" dirty="0"/>
              <a:t>De giver et holistisk overblik på tværs af forretnings- og logistikkæden for at muliggøre ende-til-ende-transparens, og for at lager- og logistikprocesser kan organiseres og udføres sammen. </a:t>
            </a:r>
          </a:p>
          <a:p>
            <a:r>
              <a:rPr lang="da-DK" dirty="0"/>
              <a:t>I sidste ende kan disse funktioner bruges til at optimere driften og give hurtige, agile opfyldelsesoplevelser.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BB941F-136C-4DAC-B350-707BBF3D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16" y="2822310"/>
            <a:ext cx="2146046" cy="1856320"/>
          </a:xfrm>
        </p:spPr>
        <p:txBody>
          <a:bodyPr/>
          <a:lstStyle/>
          <a:p>
            <a:r>
              <a:rPr lang="da-DK" dirty="0"/>
              <a:t>Integreret ERP og SCM-baseret WMS</a:t>
            </a:r>
          </a:p>
        </p:txBody>
      </p:sp>
    </p:spTree>
    <p:extLst>
      <p:ext uri="{BB962C8B-B14F-4D97-AF65-F5344CB8AC3E}">
        <p14:creationId xmlns:p14="http://schemas.microsoft.com/office/powerpoint/2010/main" val="233157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7DF388A-1409-41B2-81BF-8C0DE476CD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8802" y="1069944"/>
            <a:ext cx="5556482" cy="5575953"/>
          </a:xfrm>
        </p:spPr>
        <p:txBody>
          <a:bodyPr/>
          <a:lstStyle/>
          <a:p>
            <a:pPr lvl="1"/>
            <a:r>
              <a:rPr lang="da-DK" dirty="0"/>
              <a:t>Optimal placering af varer og bedre pladsudnyttelse</a:t>
            </a:r>
          </a:p>
          <a:p>
            <a:pPr lvl="1"/>
            <a:endParaRPr lang="da-DK" b="1" dirty="0"/>
          </a:p>
          <a:p>
            <a:pPr lvl="1"/>
            <a:r>
              <a:rPr lang="da-DK" dirty="0"/>
              <a:t>Øget produktivitet og bedre kundeservice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Kort tilbagebetalingstid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Nem håndtering af returvarer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Hurtig oplæring af nye medarbejdere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Lettere statusoptælling og minimering af kapitalbinding i et bufferlager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Løbende forbedringer på lageret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3FEAC5-90DB-40C0-AA66-3CA79477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Fordele med WMS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F163B8B-631F-48FB-AEFF-48F2BA3CE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63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0ABA0FB-DF77-489A-B258-620A665F95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Når det kommer til anvendelige systemer er det en jungle at finde ud af hvilket et man skal vælge.</a:t>
            </a:r>
          </a:p>
          <a:p>
            <a:endParaRPr lang="da-DK" dirty="0"/>
          </a:p>
          <a:p>
            <a:r>
              <a:rPr lang="da-DK" dirty="0"/>
              <a:t>Der findes dog et værktøj som kan være med til at hjælpe virksomhederne i denne proces. </a:t>
            </a:r>
          </a:p>
          <a:p>
            <a:endParaRPr lang="da-DK" dirty="0"/>
          </a:p>
          <a:p>
            <a:r>
              <a:rPr lang="da-DK" dirty="0">
                <a:hlinkClick r:id="rId3"/>
              </a:rPr>
              <a:t>Businesswith.dk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39B687-4E30-4ACE-88DC-930658D4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Hvilket system skal vi vælge?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AD6843A-EA1B-482B-BF5E-5781EEA0C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48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earnmark Efteruddannelse">
      <a:dk1>
        <a:sysClr val="windowText" lastClr="000000"/>
      </a:dk1>
      <a:lt1>
        <a:sysClr val="window" lastClr="FFFFFF"/>
      </a:lt1>
      <a:dk2>
        <a:srgbClr val="E74929"/>
      </a:dk2>
      <a:lt2>
        <a:srgbClr val="22395A"/>
      </a:lt2>
      <a:accent1>
        <a:srgbClr val="97D5F0"/>
      </a:accent1>
      <a:accent2>
        <a:srgbClr val="F7B8B6"/>
      </a:accent2>
      <a:accent3>
        <a:srgbClr val="ED6C32"/>
      </a:accent3>
      <a:accent4>
        <a:srgbClr val="F4AB6B"/>
      </a:accent4>
      <a:accent5>
        <a:srgbClr val="F2BF00"/>
      </a:accent5>
      <a:accent6>
        <a:srgbClr val="F8E59A"/>
      </a:accent6>
      <a:hlink>
        <a:srgbClr val="000000"/>
      </a:hlink>
      <a:folHlink>
        <a:srgbClr val="000000"/>
      </a:folHlink>
    </a:clrScheme>
    <a:fontScheme name="Learnmark Horse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95D44B6093845AD8762951132AF3C" ma:contentTypeVersion="17" ma:contentTypeDescription="Create a new document." ma:contentTypeScope="" ma:versionID="e0e2b156809d481a3b2240f12cb68f3e">
  <xsd:schema xmlns:xsd="http://www.w3.org/2001/XMLSchema" xmlns:xs="http://www.w3.org/2001/XMLSchema" xmlns:p="http://schemas.microsoft.com/office/2006/metadata/properties" xmlns:ns1="http://schemas.microsoft.com/sharepoint/v3" xmlns:ns2="f308ca9e-7957-4be0-bc83-2cbed0351d74" xmlns:ns3="aede87d7-6713-4528-985e-a4c8f99c0299" targetNamespace="http://schemas.microsoft.com/office/2006/metadata/properties" ma:root="true" ma:fieldsID="7c286a327b260bb68b6d72306cbd2a75" ns1:_="" ns2:_="" ns3:_="">
    <xsd:import namespace="http://schemas.microsoft.com/sharepoint/v3"/>
    <xsd:import namespace="f308ca9e-7957-4be0-bc83-2cbed0351d74"/>
    <xsd:import namespace="aede87d7-6713-4528-985e-a4c8f99c0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8ca9e-7957-4be0-bc83-2cbed0351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273e385-a8b0-4d51-8803-6e97695cb9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e87d7-6713-4528-985e-a4c8f99c0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1d9d718-be08-4958-b1f0-f957bbd4cef6}" ma:internalName="TaxCatchAll" ma:showField="CatchAllData" ma:web="aede87d7-6713-4528-985e-a4c8f99c02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ede87d7-6713-4528-985e-a4c8f99c0299" xsi:nil="true"/>
    <lcf76f155ced4ddcb4097134ff3c332f xmlns="f308ca9e-7957-4be0-bc83-2cbed0351d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419A97-6F69-4098-B0A3-4A8DADAF9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5C70B6-B005-44B5-BED1-6FCE82D94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8ca9e-7957-4be0-bc83-2cbed0351d74"/>
    <ds:schemaRef ds:uri="aede87d7-6713-4528-985e-a4c8f99c0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4986A8-5F56-4189-96A4-60B3EDC8D261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f308ca9e-7957-4be0-bc83-2cbed0351d74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aede87d7-6713-4528-985e-a4c8f99c029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13355</TotalTime>
  <Words>609</Words>
  <Application>Microsoft Office PowerPoint</Application>
  <PresentationFormat>Skærmshow (4:3)</PresentationFormat>
  <Paragraphs>79</Paragraphs>
  <Slides>10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DR Publik SemiBold</vt:lpstr>
      <vt:lpstr>Verdana</vt:lpstr>
      <vt:lpstr>Office-tema</vt:lpstr>
      <vt:lpstr>PowerPoint-præsentation</vt:lpstr>
      <vt:lpstr>WMS  </vt:lpstr>
      <vt:lpstr>Anvendelse og integration </vt:lpstr>
      <vt:lpstr>Forskellige typer</vt:lpstr>
      <vt:lpstr>Standalone WMS </vt:lpstr>
      <vt:lpstr>Cloud WMS </vt:lpstr>
      <vt:lpstr>Integreret ERP og SCM-baseret WMS</vt:lpstr>
      <vt:lpstr>Fordele med WMS </vt:lpstr>
      <vt:lpstr>Hvilket system skal vi vælge?</vt:lpstr>
      <vt:lpstr>Gruppe opgave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Maja Nedergaard Nielsen (MMA - Marketingkoordinator - SV - LMH)</dc:creator>
  <cp:lastModifiedBy>Ole Frøsig Velling Pedersen (OVP - Underviser - SP - LMH)</cp:lastModifiedBy>
  <cp:revision>113</cp:revision>
  <dcterms:created xsi:type="dcterms:W3CDTF">2022-01-18T12:55:32Z</dcterms:created>
  <dcterms:modified xsi:type="dcterms:W3CDTF">2024-02-19T20:15:58Z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0x010100D0F95D44B6093845AD8762951132AF3C</vt:lpwstr>
  </property>
</Properties>
</file>