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4"/>
  </p:sldMasterIdLst>
  <p:notesMasterIdLst>
    <p:notesMasterId r:id="rId11"/>
  </p:notesMasterIdLst>
  <p:sldIdLst>
    <p:sldId id="294" r:id="rId5"/>
    <p:sldId id="304" r:id="rId6"/>
    <p:sldId id="310" r:id="rId7"/>
    <p:sldId id="311" r:id="rId8"/>
    <p:sldId id="303" r:id="rId9"/>
    <p:sldId id="30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snapToGrid="0">
      <p:cViewPr varScale="1">
        <p:scale>
          <a:sx n="68" d="100"/>
          <a:sy n="68" d="100"/>
        </p:scale>
        <p:origin x="11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3EE9A-DD29-4EAD-873D-2F2132F67EC9}" type="datetimeFigureOut">
              <a:rPr lang="da-DK" smtClean="0"/>
              <a:t>20-02-2024</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3877C-58B5-43EB-B13D-39515C36D25E}" type="slidenum">
              <a:rPr lang="da-DK" smtClean="0"/>
              <a:t>‹nr.›</a:t>
            </a:fld>
            <a:endParaRPr lang="da-DK"/>
          </a:p>
        </p:txBody>
      </p:sp>
    </p:spTree>
    <p:extLst>
      <p:ext uri="{BB962C8B-B14F-4D97-AF65-F5344CB8AC3E}">
        <p14:creationId xmlns:p14="http://schemas.microsoft.com/office/powerpoint/2010/main" val="5653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6_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_Titelslide">
    <p:bg>
      <p:bgPr>
        <a:solidFill>
          <a:schemeClr val="accent2"/>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AA463DF4-CB90-4704-802F-5D0F1A15A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40715813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itle 1">
            <a:extLst>
              <a:ext uri="{FF2B5EF4-FFF2-40B4-BE49-F238E27FC236}">
                <a16:creationId xmlns:a16="http://schemas.microsoft.com/office/drawing/2014/main" id="{5DAAF5E9-4AE5-4378-B067-635596E55355}"/>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F44F0658-1DB4-4591-B54E-FD1B92BDB7C2}"/>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54429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slide">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8CB73A07-089F-4D27-9C1B-0D8037A8E0C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A6DB506A-4AC3-4D48-B52F-B5A99D2AF65C}"/>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18210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lide">
    <p:bg>
      <p:bgPr>
        <a:solidFill>
          <a:schemeClr val="accent3"/>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itle 1">
            <a:extLst>
              <a:ext uri="{FF2B5EF4-FFF2-40B4-BE49-F238E27FC236}">
                <a16:creationId xmlns:a16="http://schemas.microsoft.com/office/drawing/2014/main" id="{5FCF49ED-2ECF-497A-9DDC-9B118DD9E24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1" name="Lige forbindelse 10">
            <a:extLst>
              <a:ext uri="{FF2B5EF4-FFF2-40B4-BE49-F238E27FC236}">
                <a16:creationId xmlns:a16="http://schemas.microsoft.com/office/drawing/2014/main" id="{636460EC-B224-4FD9-943B-ABF3640B1AB2}"/>
              </a:ext>
            </a:extLst>
          </p:cNvPr>
          <p:cNvCxnSpPr>
            <a:cxnSpLocks/>
          </p:cNvCxnSpPr>
          <p:nvPr userDrawn="1"/>
        </p:nvCxnSpPr>
        <p:spPr>
          <a:xfrm>
            <a:off x="714970" y="40076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74308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0_Titelslide">
    <p:bg>
      <p:bgPr>
        <a:solidFill>
          <a:schemeClr val="accent4"/>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43FE5CED-2FA6-49B3-9E69-45E3D94AF899}"/>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628EDAAB-5439-46AD-8806-8AD373BA9644}"/>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717021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elslide">
    <p:bg>
      <p:bgPr>
        <a:solidFill>
          <a:schemeClr val="accent5"/>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11" name="Title 1">
            <a:extLst>
              <a:ext uri="{FF2B5EF4-FFF2-40B4-BE49-F238E27FC236}">
                <a16:creationId xmlns:a16="http://schemas.microsoft.com/office/drawing/2014/main" id="{72A40202-EE71-4953-842D-513D585B60AE}"/>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2" name="Lige forbindelse 11">
            <a:extLst>
              <a:ext uri="{FF2B5EF4-FFF2-40B4-BE49-F238E27FC236}">
                <a16:creationId xmlns:a16="http://schemas.microsoft.com/office/drawing/2014/main" id="{30BC557C-ADEA-4AD1-8B2D-FDB15E164EF4}"/>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79217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elslide">
    <p:bg>
      <p:bgRef idx="1001">
        <a:schemeClr val="bg2"/>
      </p:bgRef>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95730743-8EF3-4C05-9555-002F5F9E9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788718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8_Titelslide">
    <p:bg>
      <p:bgPr>
        <a:solidFill>
          <a:schemeClr val="accent2"/>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3DF4D03-DBC1-4CEC-9DCA-6589A1992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6016850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elslide">
    <p:bg>
      <p:bgPr>
        <a:solidFill>
          <a:schemeClr val="accent1"/>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F60C6BB2-E62E-4D37-A1BD-C7D8773AF9F3}"/>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F44972BC-4181-4BB6-A020-02926D85F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8" name="Text Placeholder 2">
            <a:extLst>
              <a:ext uri="{FF2B5EF4-FFF2-40B4-BE49-F238E27FC236}">
                <a16:creationId xmlns:a16="http://schemas.microsoft.com/office/drawing/2014/main" id="{1E9451C1-9477-4C76-ADB0-8F0C03ECC174}"/>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1" name="Title 1">
            <a:extLst>
              <a:ext uri="{FF2B5EF4-FFF2-40B4-BE49-F238E27FC236}">
                <a16:creationId xmlns:a16="http://schemas.microsoft.com/office/drawing/2014/main" id="{9F698B78-8A5C-45D6-A3A4-EBC48E3B2CFF}"/>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ABDE8FD-5714-423B-B602-66DE0D2E3E5F}"/>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54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elslide">
    <p:bg>
      <p:bgPr>
        <a:solidFill>
          <a:schemeClr val="accent3"/>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75D51B1F-150E-44A2-A018-F455A4EE7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19828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elslide">
    <p:spTree>
      <p:nvGrpSpPr>
        <p:cNvPr id="1" name=""/>
        <p:cNvGrpSpPr/>
        <p:nvPr/>
      </p:nvGrpSpPr>
      <p:grpSpPr>
        <a:xfrm>
          <a:off x="0" y="0"/>
          <a:ext cx="0" cy="0"/>
          <a:chOff x="0" y="0"/>
          <a:chExt cx="0" cy="0"/>
        </a:xfrm>
      </p:grpSpPr>
      <p:cxnSp>
        <p:nvCxnSpPr>
          <p:cNvPr id="19" name="Lige forbindelse 18">
            <a:extLst>
              <a:ext uri="{FF2B5EF4-FFF2-40B4-BE49-F238E27FC236}">
                <a16:creationId xmlns:a16="http://schemas.microsoft.com/office/drawing/2014/main" id="{774B3083-8376-4397-A113-0E6C200CB64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C360C8B-BAA0-4206-A4B3-89D990F65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2797021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Titelslide">
    <p:bg>
      <p:bgPr>
        <a:solidFill>
          <a:schemeClr val="accent4"/>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B1CCC70A-5682-4655-8F81-CEA08A86E6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6520680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elslide">
    <p:bg>
      <p:bgPr>
        <a:solidFill>
          <a:schemeClr val="accent5"/>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C8678F4F-CFA2-4B73-8C7E-88DD428AEA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16939E1E-0143-485D-8350-AC39FE533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8" name="Text Placeholder 2">
            <a:extLst>
              <a:ext uri="{FF2B5EF4-FFF2-40B4-BE49-F238E27FC236}">
                <a16:creationId xmlns:a16="http://schemas.microsoft.com/office/drawing/2014/main" id="{43051732-3CB5-4B4B-8BC4-24EF362FFA49}"/>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6F1102CD-22B8-4AFE-A1DF-A78B61D504D7}"/>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567192FC-1CA1-4DCF-8E08-9A75145A7BDB}"/>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11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Titelslide">
    <p:bg>
      <p:bgPr>
        <a:solidFill>
          <a:schemeClr val="tx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1DAEED9-18F2-4B34-BC57-6311B2B8C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68152"/>
            <a:ext cx="3937931" cy="5054861"/>
          </a:xfrm>
          <a:prstGeom prst="rect">
            <a:avLst/>
          </a:prstGeom>
        </p:spPr>
      </p:pic>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
        <p:nvSpPr>
          <p:cNvPr id="7" name="Text Placeholder 2">
            <a:extLst>
              <a:ext uri="{FF2B5EF4-FFF2-40B4-BE49-F238E27FC236}">
                <a16:creationId xmlns:a16="http://schemas.microsoft.com/office/drawing/2014/main" id="{BAA01A6C-1478-4850-BD7B-659BF2CAC4D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0" name="Title 1">
            <a:extLst>
              <a:ext uri="{FF2B5EF4-FFF2-40B4-BE49-F238E27FC236}">
                <a16:creationId xmlns:a16="http://schemas.microsoft.com/office/drawing/2014/main" id="{0FECC610-D0DB-4F83-8C06-A19BDFF35BF0}"/>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BDEB8E6D-BF8F-4023-B612-99BB35CF9367}"/>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017962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98669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Titelslide">
    <p:bg>
      <p:bgPr>
        <a:solidFill>
          <a:schemeClr val="accent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DC9F73FA-044A-45A3-9BC6-53D91B91AC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38444708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E974F881-F401-451F-BB24-2C99041CC080}"/>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1E2B5CEC-3C8C-45F9-9861-387DE0F16954}"/>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585B845-FE2C-438F-8537-A1ECDED09804}"/>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32091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elslide">
    <p:bg>
      <p:bgPr>
        <a:solidFill>
          <a:schemeClr val="accent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D353CB03-A4EF-464C-8C0C-0DEB7CE0E6BC}"/>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C85393A5-6F81-4C23-A630-D035146FCC18}"/>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7D58C38-A0C2-4A09-9E8C-F187AA24DA5C}"/>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18403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elslide">
    <p:bg>
      <p:bgPr>
        <a:solidFill>
          <a:schemeClr val="accent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5EC04A47-6269-4E87-A2E4-7FF450B23602}"/>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21861F69-7CD1-4F2C-910F-062A8A902BEC}"/>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EC851773-72BB-4DFD-8570-C4577B32AB0E}"/>
              </a:ext>
            </a:extLst>
          </p:cNvPr>
          <p:cNvCxnSpPr>
            <a:cxnSpLocks/>
          </p:cNvCxnSpPr>
          <p:nvPr userDrawn="1"/>
        </p:nvCxnSpPr>
        <p:spPr>
          <a:xfrm>
            <a:off x="714970" y="2543904"/>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77874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_Titelslide">
    <p:bg>
      <p:bgPr>
        <a:solidFill>
          <a:schemeClr val="accent4"/>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2697F4FB-1239-4FC5-A18B-3B2A2A4DB8A6}"/>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9DE8C5B8-0C89-47B9-A4D4-66EE0F11FD6D}"/>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898AEFB6-D6A9-4B4C-A741-CD17FA345B86}"/>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13" name="Billede 12">
            <a:extLst>
              <a:ext uri="{FF2B5EF4-FFF2-40B4-BE49-F238E27FC236}">
                <a16:creationId xmlns:a16="http://schemas.microsoft.com/office/drawing/2014/main" id="{C01D42BE-2656-4783-BA65-109C3469F7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190676286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elslide">
    <p:bg>
      <p:bgPr>
        <a:solidFill>
          <a:schemeClr val="accent5"/>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B19860B6-7FDB-4592-85E3-AAAED46D1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5871439"/>
            <a:ext cx="1777048" cy="846793"/>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5991EC70-AB18-4E15-8C87-E971C017B4F9}"/>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2" name="Title 1">
            <a:extLst>
              <a:ext uri="{FF2B5EF4-FFF2-40B4-BE49-F238E27FC236}">
                <a16:creationId xmlns:a16="http://schemas.microsoft.com/office/drawing/2014/main" id="{83A26B55-49E2-4D1A-9120-7BEE254FB49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3" name="Lige forbindelse 12">
            <a:extLst>
              <a:ext uri="{FF2B5EF4-FFF2-40B4-BE49-F238E27FC236}">
                <a16:creationId xmlns:a16="http://schemas.microsoft.com/office/drawing/2014/main" id="{61DEA366-6579-4100-978F-C3330C9B47D9}"/>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41906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002595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2 løse spalter A">
    <p:bg>
      <p:bgPr>
        <a:solidFill>
          <a:schemeClr val="accent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0430BE93-0465-4580-B488-79D64D0A9BC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8681496-C326-4CA6-8ED3-D1BC951D8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8C3DE0C-B855-40CE-A325-9FF50FB4653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CBA6BBE-C1B8-45DC-9D2B-FAEB80FCC89E}"/>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5EE5D20-CFC9-4329-BE8E-08F2C203F239}"/>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361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211BD160-19B3-432D-8DBC-CEEA20A28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CD8733AD-10F3-4565-A6DE-4105775550B6}"/>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7A227E07-296F-4E01-A0E3-B79156167B8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7D07061-2D5C-45DD-942A-09BEF06E4F46}"/>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95294806-1331-44D2-8B2C-0BAD03D0FEC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7848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6B17F06A-DF0C-49C9-97D4-0AC1C7A48E39}"/>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DF5602FF-B509-403A-A2CA-CD824FD294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D01161F3-613F-4E1E-9E24-13413EA8835D}"/>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9099555F-531C-44E5-8454-098AE962DFE7}"/>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5298AB98-5D25-4D68-8404-A491C76E10B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105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6336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33417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109EE43-2ED3-4CF1-8AA0-BFD4AC6AA75E}"/>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B0E850AD-70A7-4AF9-801E-8505848D1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F78D5B4-3537-4514-9276-CBE4A17200B0}"/>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B2904B68-6539-42E4-B812-D1CFF56BE1DD}"/>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D5891EA-33E4-46B5-9AAA-2530BF60BE0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40499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2 løse spalter A">
    <p:bg>
      <p:bgPr>
        <a:solidFill>
          <a:schemeClr val="tx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16CBEBA1-32C8-4F30-8CB8-3C0B8F2350D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CBC4CC1C-6C3C-466F-B226-5100E34A2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EA5F327A-5E09-4E9E-808C-924CE27B259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12319ED-2C60-47D6-8FAC-8FE2781E409A}"/>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FEC7FA1-1094-4C75-8D45-355E6B67A20D}"/>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34931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ACC7B99C-3C5A-47F7-AF54-A18930BDE75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36500674-41B6-4E2F-B5D0-89D69C54BE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B44C667F-EDA0-499F-B868-3B1E813BFCB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CDA995F-3CDC-4D75-95AA-4988D3F3E61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1BEC7D7-00B7-43A7-A08E-E09EC590D25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58296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7" name="Lige forbindelse 16">
            <a:extLst>
              <a:ext uri="{FF2B5EF4-FFF2-40B4-BE49-F238E27FC236}">
                <a16:creationId xmlns:a16="http://schemas.microsoft.com/office/drawing/2014/main" id="{8FFE7904-E03F-422D-AF3B-8592798F643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1E1C06C-ACC7-4C1F-892F-2B1394B05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1" name="Title 1">
            <a:extLst>
              <a:ext uri="{FF2B5EF4-FFF2-40B4-BE49-F238E27FC236}">
                <a16:creationId xmlns:a16="http://schemas.microsoft.com/office/drawing/2014/main" id="{D10F4BCF-6B1E-4C3C-B742-4BFB242E5761}"/>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76BB984-8CEC-471C-AC60-DC1E9F376AC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A0926A52-958E-40A0-A6C4-1F217956892E}"/>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44431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4C11F23-081A-451D-8A98-32962244A2DF}"/>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2B677623-2410-476E-BBD8-0421427CF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2F6CBD0E-1B73-4011-AD31-B7CFB5F80C6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F26FA33A-62FF-4DED-9352-44F87DBB3BDC}"/>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4B0B023-64B8-4D1B-8BAD-ECE6E93B97FC}"/>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514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904266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D28A3AEE-F6F1-4D3F-81A2-D1C86EEEFAC1}"/>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73C6DA7B-9036-4C0C-BB6D-8E0E48A35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0B7BCD6A-FC11-4AD8-95C8-EBD621D6EB4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8E56425-029F-42B4-A8F6-1CD85154A6B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57DD325-CD9E-4FAE-9CE1-8C4E102FB2D0}"/>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1278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EB2F083A-1E52-49B6-A043-101C1407A4D9}"/>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7387C47C-9D5E-4825-AD2C-773B7DA878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155" y="204489"/>
            <a:ext cx="1340267" cy="851546"/>
          </a:xfrm>
          <a:prstGeom prst="rect">
            <a:avLst/>
          </a:prstGeom>
        </p:spPr>
      </p:pic>
      <p:sp>
        <p:nvSpPr>
          <p:cNvPr id="11" name="Title 1">
            <a:extLst>
              <a:ext uri="{FF2B5EF4-FFF2-40B4-BE49-F238E27FC236}">
                <a16:creationId xmlns:a16="http://schemas.microsoft.com/office/drawing/2014/main" id="{273EF8CF-621D-4109-8EDC-B4F6A4FF3F18}"/>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4B9BD926-B05E-4D14-BA27-8665ECD7232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1AF7385-19C0-42B8-813F-FA4DDE9C9E26}"/>
              </a:ext>
            </a:extLst>
          </p:cNvPr>
          <p:cNvCxnSpPr>
            <a:cxnSpLocks/>
          </p:cNvCxnSpPr>
          <p:nvPr userDrawn="1"/>
        </p:nvCxnSpPr>
        <p:spPr>
          <a:xfrm>
            <a:off x="714970" y="2567656"/>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96242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4CB7B141-C122-4D59-B4CF-96A8829E3D77}"/>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57E32DE2-1FEE-465F-AC49-B15BA67FCF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009A756-A1DE-4893-8AEF-0559ACDAD5E5}"/>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3" name="Text Placeholder 12">
            <a:extLst>
              <a:ext uri="{FF2B5EF4-FFF2-40B4-BE49-F238E27FC236}">
                <a16:creationId xmlns:a16="http://schemas.microsoft.com/office/drawing/2014/main" id="{B1FE3D15-F28A-4631-B198-D653E7575ED8}"/>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EF6719C5-6E8D-45DB-B92B-1BCCB33FB7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2944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5F0BB665-043B-4EB6-A469-5765BA7DE61C}"/>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98E265E-3893-48ED-B6D1-8FAA6B923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10547F4-A0B0-4DE2-B497-D171DF980B13}"/>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3503C64F-32F1-47AA-9945-8A1F7080666E}"/>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5CCBF34-43EB-4DEC-8343-9797D6F5ACF6}"/>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9286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732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913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1" name="Billede 10">
            <a:extLst>
              <a:ext uri="{FF2B5EF4-FFF2-40B4-BE49-F238E27FC236}">
                <a16:creationId xmlns:a16="http://schemas.microsoft.com/office/drawing/2014/main" id="{4DEED2E1-3775-430C-9CD8-C10F75158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2" name="Lige forbindelse 11">
            <a:extLst>
              <a:ext uri="{FF2B5EF4-FFF2-40B4-BE49-F238E27FC236}">
                <a16:creationId xmlns:a16="http://schemas.microsoft.com/office/drawing/2014/main" id="{2FC41EA5-2E2D-4F86-9361-63F974CF4D4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861A1911-A6C5-4F85-9EAA-8885776AAD3F}"/>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AB555DFD-1083-4B52-9A00-4155D26626C7}"/>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7628B5A0-74AC-4B22-BF79-8C8BA0F4E242}"/>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52960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Titelslide">
    <p:bg>
      <p:bgPr>
        <a:solidFill>
          <a:schemeClr val="accent1"/>
        </a:solidFill>
        <a:effectLst/>
      </p:bgPr>
    </p:bg>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7423361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_Titelslide">
    <p:bg>
      <p:bgPr>
        <a:solidFill>
          <a:schemeClr val="accent3"/>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21369237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Titelslide">
    <p:bg>
      <p:bgPr>
        <a:solidFill>
          <a:schemeClr val="accent4"/>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9513889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Titelslide">
    <p:bg>
      <p:bgPr>
        <a:solidFill>
          <a:schemeClr val="accent5"/>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Tree>
    <p:extLst>
      <p:ext uri="{BB962C8B-B14F-4D97-AF65-F5344CB8AC3E}">
        <p14:creationId xmlns:p14="http://schemas.microsoft.com/office/powerpoint/2010/main" val="28990332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97908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85567"/>
      </p:ext>
    </p:extLst>
  </p:cSld>
  <p:clrMap bg1="lt1" tx1="dk1" bg2="lt2" tx2="dk2" accent1="accent1" accent2="accent2" accent3="accent3" accent4="accent4" accent5="accent5" accent6="accent6" hlink="hlink" folHlink="folHlink"/>
  <p:sldLayoutIdLst>
    <p:sldLayoutId id="2147483819" r:id="rId1"/>
    <p:sldLayoutId id="2147483839" r:id="rId2"/>
    <p:sldLayoutId id="2147483840" r:id="rId3"/>
    <p:sldLayoutId id="2147483841" r:id="rId4"/>
    <p:sldLayoutId id="2147483842" r:id="rId5"/>
    <p:sldLayoutId id="2147483843" r:id="rId6"/>
    <p:sldLayoutId id="2147483844" r:id="rId7"/>
    <p:sldLayoutId id="2147483845" r:id="rId8"/>
    <p:sldLayoutId id="2147483827" r:id="rId9"/>
    <p:sldLayoutId id="2147483849" r:id="rId10"/>
    <p:sldLayoutId id="2147483828" r:id="rId11"/>
    <p:sldLayoutId id="2147483829" r:id="rId12"/>
    <p:sldLayoutId id="2147483831" r:id="rId13"/>
    <p:sldLayoutId id="2147483838" r:id="rId14"/>
    <p:sldLayoutId id="2147483830" r:id="rId15"/>
    <p:sldLayoutId id="2147483776" r:id="rId16"/>
    <p:sldLayoutId id="2147483846" r:id="rId17"/>
    <p:sldLayoutId id="2147483777" r:id="rId18"/>
    <p:sldLayoutId id="2147483787" r:id="rId19"/>
    <p:sldLayoutId id="2147483852" r:id="rId20"/>
    <p:sldLayoutId id="2147483783" r:id="rId21"/>
    <p:sldLayoutId id="2147483837" r:id="rId22"/>
    <p:sldLayoutId id="2147483832" r:id="rId23"/>
    <p:sldLayoutId id="2147483847" r:id="rId24"/>
    <p:sldLayoutId id="2147483833" r:id="rId25"/>
    <p:sldLayoutId id="2147483834" r:id="rId26"/>
    <p:sldLayoutId id="2147483836" r:id="rId27"/>
    <p:sldLayoutId id="2147483848" r:id="rId28"/>
    <p:sldLayoutId id="2147483835" r:id="rId29"/>
    <p:sldLayoutId id="2147483850" r:id="rId30"/>
    <p:sldLayoutId id="2147483778" r:id="rId31"/>
    <p:sldLayoutId id="2147483779" r:id="rId32"/>
    <p:sldLayoutId id="2147483789" r:id="rId33"/>
    <p:sldLayoutId id="2147483851" r:id="rId34"/>
    <p:sldLayoutId id="2147483784" r:id="rId35"/>
    <p:sldLayoutId id="2147483780" r:id="rId36"/>
    <p:sldLayoutId id="2147483781" r:id="rId37"/>
    <p:sldLayoutId id="2147483782" r:id="rId38"/>
    <p:sldLayoutId id="2147483786" r:id="rId39"/>
    <p:sldLayoutId id="2147483790" r:id="rId40"/>
    <p:sldLayoutId id="2147483854" r:id="rId41"/>
    <p:sldLayoutId id="2147483795" r:id="rId42"/>
    <p:sldLayoutId id="2147483794" r:id="rId43"/>
    <p:sldLayoutId id="2147483792" r:id="rId44"/>
    <p:sldLayoutId id="2147483853" r:id="rId45"/>
    <p:sldLayoutId id="2147483793" r:id="rId4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9HfNg4a_Og&amp;ab_channel=Oracle" TargetMode="External"/><Relationship Id="rId2" Type="http://schemas.openxmlformats.org/officeDocument/2006/relationships/image" Target="../media/image7.png"/><Relationship Id="rId1" Type="http://schemas.openxmlformats.org/officeDocument/2006/relationships/slideLayout" Target="../slideLayouts/slideLayout44.xml"/><Relationship Id="rId4" Type="http://schemas.openxmlformats.org/officeDocument/2006/relationships/hyperlink" Target="https://www.youtube.com/watch?v=mhYIGVuLYLY&amp;ab_channel=Elbek%26VejrupA%2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1O0zdZ_CfU&amp;ab_channel=SAPProducts%26Services" TargetMode="External"/><Relationship Id="rId7" Type="http://schemas.openxmlformats.org/officeDocument/2006/relationships/hyperlink" Target="https://www.youtube.com/watch?v=jbBpBa6JKNE&amp;ab_channel=SAPProducts%26Services" TargetMode="External"/><Relationship Id="rId2" Type="http://schemas.openxmlformats.org/officeDocument/2006/relationships/hyperlink" Target="https://www.youtube.com/watch?v=kGQ1fNQVbj8&amp;ab_channel=SAPProducts%26Services" TargetMode="External"/><Relationship Id="rId1" Type="http://schemas.openxmlformats.org/officeDocument/2006/relationships/slideLayout" Target="../slideLayouts/slideLayout44.xml"/><Relationship Id="rId6" Type="http://schemas.openxmlformats.org/officeDocument/2006/relationships/hyperlink" Target="https://www.youtube.com/watch?v=SA6WPgVP6m0&amp;ab_channel=SAPProducts%26Services" TargetMode="External"/><Relationship Id="rId5" Type="http://schemas.openxmlformats.org/officeDocument/2006/relationships/hyperlink" Target="https://www.youtube.com/watch?v=w__d-RyS80k&amp;ab_channel=SAPProducts%26Services" TargetMode="External"/><Relationship Id="rId4" Type="http://schemas.openxmlformats.org/officeDocument/2006/relationships/hyperlink" Target="https://www.youtube.com/watch?v=7Kf5eNzRBdg&amp;ab_channel=SAPProducts%26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C0AEB4C-4BC4-4025-AD03-CB96434282AC}"/>
              </a:ext>
            </a:extLst>
          </p:cNvPr>
          <p:cNvSpPr/>
          <p:nvPr/>
        </p:nvSpPr>
        <p:spPr>
          <a:xfrm flipV="1">
            <a:off x="0" y="6505832"/>
            <a:ext cx="9144000" cy="352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pic>
        <p:nvPicPr>
          <p:cNvPr id="10" name="Billede 9">
            <a:extLst>
              <a:ext uri="{FF2B5EF4-FFF2-40B4-BE49-F238E27FC236}">
                <a16:creationId xmlns:a16="http://schemas.microsoft.com/office/drawing/2014/main" id="{1E7A45CB-F00C-4359-9310-61113630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03" y="1646587"/>
            <a:ext cx="7153564" cy="4023880"/>
          </a:xfrm>
          <a:prstGeom prst="rect">
            <a:avLst/>
          </a:prstGeom>
        </p:spPr>
      </p:pic>
    </p:spTree>
    <p:extLst>
      <p:ext uri="{BB962C8B-B14F-4D97-AF65-F5344CB8AC3E}">
        <p14:creationId xmlns:p14="http://schemas.microsoft.com/office/powerpoint/2010/main" val="292851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A01CEB8-BC01-4380-8AFD-CD5F6957B7BB}"/>
              </a:ext>
            </a:extLst>
          </p:cNvPr>
          <p:cNvSpPr>
            <a:spLocks noGrp="1"/>
          </p:cNvSpPr>
          <p:nvPr>
            <p:ph type="body" sz="quarter" idx="17"/>
          </p:nvPr>
        </p:nvSpPr>
        <p:spPr/>
        <p:txBody>
          <a:bodyPr/>
          <a:lstStyle/>
          <a:p>
            <a:pPr marL="251986" lvl="1" indent="0">
              <a:buNone/>
            </a:pPr>
            <a:endParaRPr lang="da-DK" dirty="0"/>
          </a:p>
          <a:p>
            <a:endParaRPr lang="da-DK" dirty="0"/>
          </a:p>
        </p:txBody>
      </p:sp>
      <p:sp>
        <p:nvSpPr>
          <p:cNvPr id="3" name="Titel 2">
            <a:extLst>
              <a:ext uri="{FF2B5EF4-FFF2-40B4-BE49-F238E27FC236}">
                <a16:creationId xmlns:a16="http://schemas.microsoft.com/office/drawing/2014/main" id="{535B01F2-854A-4445-9CC8-F46E4F60F78A}"/>
              </a:ext>
            </a:extLst>
          </p:cNvPr>
          <p:cNvSpPr>
            <a:spLocks noGrp="1"/>
          </p:cNvSpPr>
          <p:nvPr>
            <p:ph type="title"/>
          </p:nvPr>
        </p:nvSpPr>
        <p:spPr>
          <a:xfrm>
            <a:off x="556181" y="907200"/>
            <a:ext cx="2227066" cy="1507014"/>
          </a:xfrm>
        </p:spPr>
        <p:txBody>
          <a:bodyPr/>
          <a:lstStyle/>
          <a:p>
            <a:r>
              <a:rPr lang="da-DK" dirty="0"/>
              <a:t>Hvad er et ERP-system</a:t>
            </a:r>
            <a:br>
              <a:rPr lang="da-DK" dirty="0"/>
            </a:br>
            <a:endParaRPr lang="da-DK" dirty="0"/>
          </a:p>
        </p:txBody>
      </p:sp>
      <p:pic>
        <p:nvPicPr>
          <p:cNvPr id="6" name="Billede 5">
            <a:extLst>
              <a:ext uri="{FF2B5EF4-FFF2-40B4-BE49-F238E27FC236}">
                <a16:creationId xmlns:a16="http://schemas.microsoft.com/office/drawing/2014/main" id="{9FA8EEAA-5E3E-4699-A173-1E98118D65E2}"/>
              </a:ext>
            </a:extLst>
          </p:cNvPr>
          <p:cNvPicPr>
            <a:picLocks noChangeAspect="1"/>
          </p:cNvPicPr>
          <p:nvPr/>
        </p:nvPicPr>
        <p:blipFill>
          <a:blip r:embed="rId2"/>
          <a:stretch>
            <a:fillRect/>
          </a:stretch>
        </p:blipFill>
        <p:spPr>
          <a:xfrm>
            <a:off x="-20077" y="5282192"/>
            <a:ext cx="3036653" cy="1575808"/>
          </a:xfrm>
          <a:prstGeom prst="rect">
            <a:avLst/>
          </a:prstGeom>
        </p:spPr>
      </p:pic>
      <p:sp>
        <p:nvSpPr>
          <p:cNvPr id="5" name="Rektangel 4">
            <a:extLst>
              <a:ext uri="{FF2B5EF4-FFF2-40B4-BE49-F238E27FC236}">
                <a16:creationId xmlns:a16="http://schemas.microsoft.com/office/drawing/2014/main" id="{C55ACEE4-B5FC-49A5-B8E7-345E52E0938D}"/>
              </a:ext>
            </a:extLst>
          </p:cNvPr>
          <p:cNvSpPr/>
          <p:nvPr/>
        </p:nvSpPr>
        <p:spPr>
          <a:xfrm>
            <a:off x="3751043" y="1371603"/>
            <a:ext cx="4572000" cy="5078313"/>
          </a:xfrm>
          <a:prstGeom prst="rect">
            <a:avLst/>
          </a:prstGeom>
        </p:spPr>
        <p:txBody>
          <a:bodyPr>
            <a:spAutoFit/>
          </a:bodyPr>
          <a:lstStyle/>
          <a:p>
            <a:pPr lvl="1"/>
            <a:r>
              <a:rPr lang="da-DK" dirty="0"/>
              <a:t>Enterprise Resource Planning (ERP) er et softwaresystem, der hjælper dig med at drive hele din virksomhed og understøtter automatisering og processer inden for økonomi, HR, produktion, forsyningskæde, serviceydelser, anskaffelse og meget mere.</a:t>
            </a:r>
          </a:p>
          <a:p>
            <a:pPr lvl="1"/>
            <a:endParaRPr lang="da-DK" dirty="0"/>
          </a:p>
          <a:p>
            <a:pPr lvl="1"/>
            <a:r>
              <a:rPr lang="da-DK" dirty="0"/>
              <a:t>Et ERP-system er opbygget omkring en database som indeholder alle virksomhedens data.</a:t>
            </a:r>
          </a:p>
          <a:p>
            <a:pPr lvl="1"/>
            <a:endParaRPr lang="da-DK" dirty="0"/>
          </a:p>
          <a:p>
            <a:pPr lvl="1"/>
            <a:r>
              <a:rPr lang="da-DK" dirty="0">
                <a:hlinkClick r:id="rId3"/>
              </a:rPr>
              <a:t>Forklaring</a:t>
            </a:r>
            <a:endParaRPr lang="da-DK" dirty="0"/>
          </a:p>
          <a:p>
            <a:pPr lvl="1"/>
            <a:endParaRPr lang="da-DK" dirty="0"/>
          </a:p>
          <a:p>
            <a:pPr lvl="1"/>
            <a:r>
              <a:rPr lang="da-DK" dirty="0">
                <a:hlinkClick r:id="rId4"/>
              </a:rPr>
              <a:t>Fordele og ulemper</a:t>
            </a:r>
            <a:endParaRPr lang="da-DK" dirty="0"/>
          </a:p>
        </p:txBody>
      </p:sp>
    </p:spTree>
    <p:extLst>
      <p:ext uri="{BB962C8B-B14F-4D97-AF65-F5344CB8AC3E}">
        <p14:creationId xmlns:p14="http://schemas.microsoft.com/office/powerpoint/2010/main" val="259255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57D6524-54A8-445D-A538-FA4989ABAFBD}"/>
              </a:ext>
            </a:extLst>
          </p:cNvPr>
          <p:cNvSpPr>
            <a:spLocks noGrp="1"/>
          </p:cNvSpPr>
          <p:nvPr>
            <p:ph type="body" sz="quarter" idx="17"/>
          </p:nvPr>
        </p:nvSpPr>
        <p:spPr>
          <a:xfrm>
            <a:off x="3258802" y="1371603"/>
            <a:ext cx="5556482" cy="4972636"/>
          </a:xfrm>
        </p:spPr>
        <p:txBody>
          <a:bodyPr/>
          <a:lstStyle/>
          <a:p>
            <a:r>
              <a:rPr lang="da-DK" b="1" dirty="0"/>
              <a:t>ERP kan fx håndtere følgende administrative opgaver og arbejdsprocesser:</a:t>
            </a:r>
          </a:p>
          <a:p>
            <a:endParaRPr lang="da-DK" dirty="0"/>
          </a:p>
          <a:p>
            <a:r>
              <a:rPr lang="da-DK" dirty="0"/>
              <a:t>Produktion</a:t>
            </a:r>
          </a:p>
          <a:p>
            <a:r>
              <a:rPr lang="da-DK" dirty="0"/>
              <a:t>Økonomi</a:t>
            </a:r>
          </a:p>
          <a:p>
            <a:r>
              <a:rPr lang="da-DK" dirty="0"/>
              <a:t>Budgetplanlægning</a:t>
            </a:r>
          </a:p>
          <a:p>
            <a:r>
              <a:rPr lang="da-DK" dirty="0"/>
              <a:t>Lagerbeholdning og lagerstyring</a:t>
            </a:r>
          </a:p>
          <a:p>
            <a:r>
              <a:rPr lang="da-DK" dirty="0"/>
              <a:t>Logistikstyring</a:t>
            </a:r>
          </a:p>
          <a:p>
            <a:r>
              <a:rPr lang="da-DK" dirty="0"/>
              <a:t>Kontraktstyring</a:t>
            </a:r>
          </a:p>
          <a:p>
            <a:r>
              <a:rPr lang="da-DK" dirty="0"/>
              <a:t>Business Intelligence</a:t>
            </a:r>
          </a:p>
          <a:p>
            <a:r>
              <a:rPr lang="da-DK" dirty="0"/>
              <a:t>Salgsstyring</a:t>
            </a:r>
          </a:p>
          <a:p>
            <a:r>
              <a:rPr lang="da-DK" dirty="0"/>
              <a:t>Kundestyring</a:t>
            </a:r>
          </a:p>
          <a:p>
            <a:r>
              <a:rPr lang="da-DK" dirty="0"/>
              <a:t>Supply Chain Management</a:t>
            </a:r>
          </a:p>
        </p:txBody>
      </p:sp>
      <p:sp>
        <p:nvSpPr>
          <p:cNvPr id="3" name="Titel 2">
            <a:extLst>
              <a:ext uri="{FF2B5EF4-FFF2-40B4-BE49-F238E27FC236}">
                <a16:creationId xmlns:a16="http://schemas.microsoft.com/office/drawing/2014/main" id="{4CF2F891-9DE9-42B3-9373-54E1003DF691}"/>
              </a:ext>
            </a:extLst>
          </p:cNvPr>
          <p:cNvSpPr>
            <a:spLocks noGrp="1"/>
          </p:cNvSpPr>
          <p:nvPr>
            <p:ph type="title"/>
          </p:nvPr>
        </p:nvSpPr>
        <p:spPr/>
        <p:txBody>
          <a:bodyPr/>
          <a:lstStyle/>
          <a:p>
            <a:r>
              <a:rPr lang="da-DK" dirty="0"/>
              <a:t>Hvad kan man med et ERP-system?</a:t>
            </a:r>
          </a:p>
        </p:txBody>
      </p:sp>
      <p:sp>
        <p:nvSpPr>
          <p:cNvPr id="4" name="Pladsholder til tekst 3">
            <a:extLst>
              <a:ext uri="{FF2B5EF4-FFF2-40B4-BE49-F238E27FC236}">
                <a16:creationId xmlns:a16="http://schemas.microsoft.com/office/drawing/2014/main" id="{3542D042-54BE-4A11-9EA8-FDF20C88729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75771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CE718400-488C-42F5-B7AC-9E412BAFC639}"/>
              </a:ext>
            </a:extLst>
          </p:cNvPr>
          <p:cNvPicPr>
            <a:picLocks noChangeAspect="1"/>
          </p:cNvPicPr>
          <p:nvPr/>
        </p:nvPicPr>
        <p:blipFill>
          <a:blip r:embed="rId2"/>
          <a:stretch>
            <a:fillRect/>
          </a:stretch>
        </p:blipFill>
        <p:spPr>
          <a:xfrm>
            <a:off x="3115131" y="2414214"/>
            <a:ext cx="6028869" cy="3150084"/>
          </a:xfrm>
          <a:prstGeom prst="rect">
            <a:avLst/>
          </a:prstGeom>
        </p:spPr>
      </p:pic>
      <p:sp>
        <p:nvSpPr>
          <p:cNvPr id="2" name="Pladsholder til tekst 1">
            <a:extLst>
              <a:ext uri="{FF2B5EF4-FFF2-40B4-BE49-F238E27FC236}">
                <a16:creationId xmlns:a16="http://schemas.microsoft.com/office/drawing/2014/main" id="{24388CF4-31BC-47E4-B346-E054CC4777AE}"/>
              </a:ext>
            </a:extLst>
          </p:cNvPr>
          <p:cNvSpPr>
            <a:spLocks noGrp="1"/>
          </p:cNvSpPr>
          <p:nvPr>
            <p:ph type="body" sz="quarter" idx="17"/>
          </p:nvPr>
        </p:nvSpPr>
        <p:spPr/>
        <p:txBody>
          <a:bodyPr/>
          <a:lstStyle/>
          <a:p>
            <a:endParaRPr lang="da-DK" dirty="0"/>
          </a:p>
        </p:txBody>
      </p:sp>
      <p:sp>
        <p:nvSpPr>
          <p:cNvPr id="3" name="Titel 2">
            <a:extLst>
              <a:ext uri="{FF2B5EF4-FFF2-40B4-BE49-F238E27FC236}">
                <a16:creationId xmlns:a16="http://schemas.microsoft.com/office/drawing/2014/main" id="{A7C09D70-AB4F-47B6-A5F7-FB760F5EBAAB}"/>
              </a:ext>
            </a:extLst>
          </p:cNvPr>
          <p:cNvSpPr>
            <a:spLocks noGrp="1"/>
          </p:cNvSpPr>
          <p:nvPr>
            <p:ph type="title"/>
          </p:nvPr>
        </p:nvSpPr>
        <p:spPr>
          <a:xfrm>
            <a:off x="328716" y="907200"/>
            <a:ext cx="2454531" cy="1507014"/>
          </a:xfrm>
        </p:spPr>
        <p:txBody>
          <a:bodyPr/>
          <a:lstStyle/>
          <a:p>
            <a:r>
              <a:rPr lang="da-DK" dirty="0"/>
              <a:t>ERP moduler</a:t>
            </a:r>
            <a:br>
              <a:rPr lang="da-DK" dirty="0"/>
            </a:br>
            <a:br>
              <a:rPr lang="da-DK" dirty="0"/>
            </a:br>
            <a:endParaRPr lang="da-DK" dirty="0"/>
          </a:p>
        </p:txBody>
      </p:sp>
      <p:sp>
        <p:nvSpPr>
          <p:cNvPr id="4" name="Pladsholder til tekst 3">
            <a:extLst>
              <a:ext uri="{FF2B5EF4-FFF2-40B4-BE49-F238E27FC236}">
                <a16:creationId xmlns:a16="http://schemas.microsoft.com/office/drawing/2014/main" id="{6CA2C993-7FA0-47F7-8CE8-F48C7D1A0838}"/>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2079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6A768FE-210B-4944-B433-0C91FF7C1556}"/>
              </a:ext>
            </a:extLst>
          </p:cNvPr>
          <p:cNvSpPr>
            <a:spLocks noGrp="1"/>
          </p:cNvSpPr>
          <p:nvPr>
            <p:ph type="body" sz="quarter" idx="17"/>
          </p:nvPr>
        </p:nvSpPr>
        <p:spPr>
          <a:xfrm>
            <a:off x="3428484" y="985104"/>
            <a:ext cx="5556482" cy="5575952"/>
          </a:xfrm>
        </p:spPr>
        <p:txBody>
          <a:bodyPr/>
          <a:lstStyle/>
          <a:p>
            <a:pPr marL="251986" lvl="1" indent="0">
              <a:buNone/>
            </a:pPr>
            <a:r>
              <a:rPr lang="da-DK" dirty="0"/>
              <a:t>Nogle af de mest udbredte ERP-systemer på det danske marked i dag inkluderer:</a:t>
            </a:r>
          </a:p>
          <a:p>
            <a:pPr marL="251986" lvl="1" indent="0">
              <a:buNone/>
            </a:pPr>
            <a:endParaRPr lang="da-DK" dirty="0"/>
          </a:p>
          <a:p>
            <a:pPr marL="709186" lvl="1" indent="-457200">
              <a:buAutoNum type="arabicParenR"/>
            </a:pPr>
            <a:r>
              <a:rPr lang="da-DK" dirty="0"/>
              <a:t>SAP</a:t>
            </a:r>
          </a:p>
          <a:p>
            <a:pPr marL="251986" lvl="1" indent="0">
              <a:buNone/>
            </a:pPr>
            <a:endParaRPr lang="da-DK" dirty="0"/>
          </a:p>
          <a:p>
            <a:pPr marL="251986" lvl="1" indent="0">
              <a:buNone/>
            </a:pPr>
            <a:r>
              <a:rPr lang="da-DK" dirty="0"/>
              <a:t>2) Microsoft Dynamics 365 Business Central (Tidligere Microsoft Dynamics NAV)</a:t>
            </a:r>
          </a:p>
          <a:p>
            <a:pPr marL="251986" lvl="1" indent="0">
              <a:buNone/>
            </a:pPr>
            <a:endParaRPr lang="da-DK" dirty="0"/>
          </a:p>
          <a:p>
            <a:pPr marL="251986" lvl="1" indent="0">
              <a:buNone/>
            </a:pPr>
            <a:r>
              <a:rPr lang="da-DK" dirty="0"/>
              <a:t>3) Microsoft Dynamics 365 for Finance and Operations (Tidligere Microsoft Dynamics AX)</a:t>
            </a:r>
          </a:p>
          <a:p>
            <a:pPr marL="251986" lvl="1" indent="0">
              <a:buNone/>
            </a:pPr>
            <a:endParaRPr lang="da-DK" dirty="0"/>
          </a:p>
          <a:p>
            <a:pPr marL="251986" lvl="1" indent="0">
              <a:buNone/>
            </a:pPr>
            <a:r>
              <a:rPr lang="da-DK" dirty="0"/>
              <a:t>4) </a:t>
            </a:r>
            <a:r>
              <a:rPr lang="da-DK" dirty="0" err="1"/>
              <a:t>Infor</a:t>
            </a:r>
            <a:r>
              <a:rPr lang="da-DK" dirty="0"/>
              <a:t> M3.</a:t>
            </a:r>
          </a:p>
          <a:p>
            <a:pPr marL="251986" lvl="1" indent="0">
              <a:buNone/>
            </a:pPr>
            <a:r>
              <a:rPr lang="da-DK" dirty="0"/>
              <a:t>Oracle ERP Cloud</a:t>
            </a:r>
          </a:p>
          <a:p>
            <a:pPr marL="251986" lvl="1" indent="0">
              <a:buNone/>
            </a:pPr>
            <a:endParaRPr lang="da-DK" dirty="0"/>
          </a:p>
          <a:p>
            <a:pPr marL="251986" lvl="1" indent="0">
              <a:buNone/>
            </a:pPr>
            <a:r>
              <a:rPr lang="da-DK" dirty="0"/>
              <a:t>Ved cloud løsninger skal man som regel bestille minimum 20 licenser!</a:t>
            </a:r>
          </a:p>
        </p:txBody>
      </p:sp>
      <p:sp>
        <p:nvSpPr>
          <p:cNvPr id="3" name="Titel 2">
            <a:extLst>
              <a:ext uri="{FF2B5EF4-FFF2-40B4-BE49-F238E27FC236}">
                <a16:creationId xmlns:a16="http://schemas.microsoft.com/office/drawing/2014/main" id="{3435B9AE-CE4C-413B-AE2D-83776DC939DF}"/>
              </a:ext>
            </a:extLst>
          </p:cNvPr>
          <p:cNvSpPr>
            <a:spLocks noGrp="1"/>
          </p:cNvSpPr>
          <p:nvPr>
            <p:ph type="title"/>
          </p:nvPr>
        </p:nvSpPr>
        <p:spPr/>
        <p:txBody>
          <a:bodyPr/>
          <a:lstStyle/>
          <a:p>
            <a:br>
              <a:rPr lang="da-DK" dirty="0"/>
            </a:br>
            <a:br>
              <a:rPr lang="da-DK" dirty="0"/>
            </a:br>
            <a:r>
              <a:rPr lang="da-DK" dirty="0"/>
              <a:t>ERP-System</a:t>
            </a:r>
            <a:br>
              <a:rPr lang="da-DK" dirty="0"/>
            </a:br>
            <a:endParaRPr lang="da-DK" dirty="0"/>
          </a:p>
        </p:txBody>
      </p:sp>
      <p:sp>
        <p:nvSpPr>
          <p:cNvPr id="4" name="Pladsholder til tekst 3">
            <a:extLst>
              <a:ext uri="{FF2B5EF4-FFF2-40B4-BE49-F238E27FC236}">
                <a16:creationId xmlns:a16="http://schemas.microsoft.com/office/drawing/2014/main" id="{462AF201-5E0E-4A51-BEB7-DEAA161B8B3E}"/>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5351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0F3007F9-D151-436D-AAF1-049B561BB71E}"/>
              </a:ext>
            </a:extLst>
          </p:cNvPr>
          <p:cNvSpPr>
            <a:spLocks noGrp="1"/>
          </p:cNvSpPr>
          <p:nvPr>
            <p:ph type="body" sz="quarter" idx="17"/>
          </p:nvPr>
        </p:nvSpPr>
        <p:spPr>
          <a:xfrm>
            <a:off x="3258802" y="1093509"/>
            <a:ext cx="5556482" cy="5269584"/>
          </a:xfrm>
        </p:spPr>
        <p:txBody>
          <a:bodyPr/>
          <a:lstStyle/>
          <a:p>
            <a:r>
              <a:rPr lang="da-DK" dirty="0" err="1">
                <a:hlinkClick r:id="rId2"/>
              </a:rPr>
              <a:t>Lesson</a:t>
            </a:r>
            <a:r>
              <a:rPr lang="da-DK" dirty="0">
                <a:hlinkClick r:id="rId2"/>
              </a:rPr>
              <a:t> 1 </a:t>
            </a:r>
            <a:r>
              <a:rPr lang="da-DK" dirty="0"/>
              <a:t>– Hvad er ERP? (15 min.)</a:t>
            </a:r>
          </a:p>
          <a:p>
            <a:endParaRPr lang="da-DK" dirty="0"/>
          </a:p>
          <a:p>
            <a:r>
              <a:rPr lang="da-DK" dirty="0" err="1">
                <a:hlinkClick r:id="rId3"/>
              </a:rPr>
              <a:t>Lesson</a:t>
            </a:r>
            <a:r>
              <a:rPr lang="da-DK" dirty="0">
                <a:hlinkClick r:id="rId3"/>
              </a:rPr>
              <a:t> 2</a:t>
            </a:r>
            <a:r>
              <a:rPr lang="da-DK" dirty="0"/>
              <a:t> – Lagerstrategier (8 min.) </a:t>
            </a:r>
          </a:p>
          <a:p>
            <a:endParaRPr lang="da-DK" dirty="0"/>
          </a:p>
          <a:p>
            <a:r>
              <a:rPr lang="da-DK" dirty="0" err="1">
                <a:hlinkClick r:id="rId4"/>
              </a:rPr>
              <a:t>Lesson</a:t>
            </a:r>
            <a:r>
              <a:rPr lang="da-DK" dirty="0">
                <a:hlinkClick r:id="rId4"/>
              </a:rPr>
              <a:t> 3</a:t>
            </a:r>
            <a:r>
              <a:rPr lang="da-DK" dirty="0"/>
              <a:t> – Fremstillingsmetoder (16 min.)</a:t>
            </a:r>
          </a:p>
          <a:p>
            <a:endParaRPr lang="da-DK" dirty="0"/>
          </a:p>
          <a:p>
            <a:r>
              <a:rPr lang="da-DK" dirty="0"/>
              <a:t>____________________________________</a:t>
            </a:r>
          </a:p>
          <a:p>
            <a:endParaRPr lang="da-DK" dirty="0"/>
          </a:p>
          <a:p>
            <a:r>
              <a:rPr lang="da-DK" dirty="0" err="1">
                <a:hlinkClick r:id="rId5"/>
              </a:rPr>
              <a:t>Lesson</a:t>
            </a:r>
            <a:r>
              <a:rPr lang="da-DK" dirty="0">
                <a:hlinkClick r:id="rId5"/>
              </a:rPr>
              <a:t> 4</a:t>
            </a:r>
            <a:r>
              <a:rPr lang="da-DK" dirty="0"/>
              <a:t> – Lager- og fremstillingsstrategier (7 min.)</a:t>
            </a:r>
          </a:p>
          <a:p>
            <a:endParaRPr lang="da-DK" dirty="0"/>
          </a:p>
          <a:p>
            <a:r>
              <a:rPr lang="da-DK" dirty="0" err="1">
                <a:hlinkClick r:id="rId6"/>
              </a:rPr>
              <a:t>Lesson</a:t>
            </a:r>
            <a:r>
              <a:rPr lang="da-DK" dirty="0">
                <a:hlinkClick r:id="rId6"/>
              </a:rPr>
              <a:t> 5</a:t>
            </a:r>
            <a:r>
              <a:rPr lang="da-DK" dirty="0"/>
              <a:t> – ROI for ERP (16 min.)</a:t>
            </a:r>
          </a:p>
          <a:p>
            <a:endParaRPr lang="da-DK" dirty="0"/>
          </a:p>
          <a:p>
            <a:r>
              <a:rPr lang="da-DK" dirty="0" err="1">
                <a:hlinkClick r:id="rId7"/>
              </a:rPr>
              <a:t>Lesson</a:t>
            </a:r>
            <a:r>
              <a:rPr lang="da-DK" dirty="0">
                <a:hlinkClick r:id="rId7"/>
              </a:rPr>
              <a:t> 6</a:t>
            </a:r>
            <a:r>
              <a:rPr lang="da-DK" dirty="0"/>
              <a:t> – ERP terminologi (7 min.)</a:t>
            </a:r>
          </a:p>
          <a:p>
            <a:endParaRPr lang="da-DK" dirty="0"/>
          </a:p>
          <a:p>
            <a:r>
              <a:rPr lang="da-DK" dirty="0"/>
              <a:t>Efter de første 3 </a:t>
            </a:r>
            <a:r>
              <a:rPr lang="da-DK" dirty="0" err="1"/>
              <a:t>Lessons</a:t>
            </a:r>
            <a:r>
              <a:rPr lang="da-DK" dirty="0"/>
              <a:t> kan der diskuteres hvad man gør i kursisternes virksomheder.</a:t>
            </a:r>
          </a:p>
          <a:p>
            <a:endParaRPr lang="da-DK" dirty="0"/>
          </a:p>
        </p:txBody>
      </p:sp>
      <p:sp>
        <p:nvSpPr>
          <p:cNvPr id="2" name="Titel 1">
            <a:extLst>
              <a:ext uri="{FF2B5EF4-FFF2-40B4-BE49-F238E27FC236}">
                <a16:creationId xmlns:a16="http://schemas.microsoft.com/office/drawing/2014/main" id="{1D847562-CBC1-40C4-891B-4466901AF696}"/>
              </a:ext>
            </a:extLst>
          </p:cNvPr>
          <p:cNvSpPr>
            <a:spLocks noGrp="1"/>
          </p:cNvSpPr>
          <p:nvPr>
            <p:ph type="title"/>
          </p:nvPr>
        </p:nvSpPr>
        <p:spPr/>
        <p:txBody>
          <a:bodyPr/>
          <a:lstStyle/>
          <a:p>
            <a:r>
              <a:rPr lang="da-DK" dirty="0"/>
              <a:t>Kursus på engelsk</a:t>
            </a:r>
            <a:br>
              <a:rPr lang="da-DK" dirty="0"/>
            </a:br>
            <a:endParaRPr lang="da-DK" dirty="0"/>
          </a:p>
        </p:txBody>
      </p:sp>
      <p:sp>
        <p:nvSpPr>
          <p:cNvPr id="3" name="Pladsholder til tekst 2">
            <a:extLst>
              <a:ext uri="{FF2B5EF4-FFF2-40B4-BE49-F238E27FC236}">
                <a16:creationId xmlns:a16="http://schemas.microsoft.com/office/drawing/2014/main" id="{9FB33ED6-0FDA-49BF-822D-0C9BF001CDD3}"/>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76484881"/>
      </p:ext>
    </p:extLst>
  </p:cSld>
  <p:clrMapOvr>
    <a:masterClrMapping/>
  </p:clrMapOvr>
</p:sld>
</file>

<file path=ppt/theme/theme1.xml><?xml version="1.0" encoding="utf-8"?>
<a:theme xmlns:a="http://schemas.openxmlformats.org/drawingml/2006/main" name="Office-tema">
  <a:themeElements>
    <a:clrScheme name="Learnmark Efteruddannelse">
      <a:dk1>
        <a:sysClr val="windowText" lastClr="000000"/>
      </a:dk1>
      <a:lt1>
        <a:sysClr val="window" lastClr="FFFFFF"/>
      </a:lt1>
      <a:dk2>
        <a:srgbClr val="E74929"/>
      </a:dk2>
      <a:lt2>
        <a:srgbClr val="22395A"/>
      </a:lt2>
      <a:accent1>
        <a:srgbClr val="97D5F0"/>
      </a:accent1>
      <a:accent2>
        <a:srgbClr val="F7B8B6"/>
      </a:accent2>
      <a:accent3>
        <a:srgbClr val="ED6C32"/>
      </a:accent3>
      <a:accent4>
        <a:srgbClr val="F4AB6B"/>
      </a:accent4>
      <a:accent5>
        <a:srgbClr val="F2BF00"/>
      </a:accent5>
      <a:accent6>
        <a:srgbClr val="F8E59A"/>
      </a:accent6>
      <a:hlink>
        <a:srgbClr val="000000"/>
      </a:hlink>
      <a:folHlink>
        <a:srgbClr val="000000"/>
      </a:folHlink>
    </a:clrScheme>
    <a:fontScheme name="Learnmark Horsens">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F95D44B6093845AD8762951132AF3C" ma:contentTypeVersion="17" ma:contentTypeDescription="Create a new document." ma:contentTypeScope="" ma:versionID="e0e2b156809d481a3b2240f12cb68f3e">
  <xsd:schema xmlns:xsd="http://www.w3.org/2001/XMLSchema" xmlns:xs="http://www.w3.org/2001/XMLSchema" xmlns:p="http://schemas.microsoft.com/office/2006/metadata/properties" xmlns:ns1="http://schemas.microsoft.com/sharepoint/v3" xmlns:ns2="f308ca9e-7957-4be0-bc83-2cbed0351d74" xmlns:ns3="aede87d7-6713-4528-985e-a4c8f99c0299" targetNamespace="http://schemas.microsoft.com/office/2006/metadata/properties" ma:root="true" ma:fieldsID="7c286a327b260bb68b6d72306cbd2a75" ns1:_="" ns2:_="" ns3:_="">
    <xsd:import namespace="http://schemas.microsoft.com/sharepoint/v3"/>
    <xsd:import namespace="f308ca9e-7957-4be0-bc83-2cbed0351d74"/>
    <xsd:import namespace="aede87d7-6713-4528-985e-a4c8f99c029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8ca9e-7957-4be0-bc83-2cbed0351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273e385-a8b0-4d51-8803-6e97695cb93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e87d7-6713-4528-985e-a4c8f99c02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1d9d718-be08-4958-b1f0-f957bbd4cef6}" ma:internalName="TaxCatchAll" ma:showField="CatchAllData" ma:web="aede87d7-6713-4528-985e-a4c8f99c02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ede87d7-6713-4528-985e-a4c8f99c0299" xsi:nil="true"/>
    <lcf76f155ced4ddcb4097134ff3c332f xmlns="f308ca9e-7957-4be0-bc83-2cbed0351d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5C70B6-B005-44B5-BED1-6FCE82D94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08ca9e-7957-4be0-bc83-2cbed0351d74"/>
    <ds:schemaRef ds:uri="aede87d7-6713-4528-985e-a4c8f99c0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419A97-6F69-4098-B0A3-4A8DADAF9FD1}">
  <ds:schemaRefs>
    <ds:schemaRef ds:uri="http://schemas.microsoft.com/sharepoint/v3/contenttype/forms"/>
  </ds:schemaRefs>
</ds:datastoreItem>
</file>

<file path=customXml/itemProps3.xml><?xml version="1.0" encoding="utf-8"?>
<ds:datastoreItem xmlns:ds="http://schemas.openxmlformats.org/officeDocument/2006/customXml" ds:itemID="{EE4986A8-5F56-4189-96A4-60B3EDC8D261}">
  <ds:schemaRef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aede87d7-6713-4528-985e-a4c8f99c0299"/>
    <ds:schemaRef ds:uri="f308ca9e-7957-4be0-bc83-2cbed0351d7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6561</TotalTime>
  <Words>242</Words>
  <Application>Microsoft Office PowerPoint</Application>
  <PresentationFormat>Skærmshow (4:3)</PresentationFormat>
  <Paragraphs>51</Paragraphs>
  <Slides>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DR Publik SemiBold</vt:lpstr>
      <vt:lpstr>Verdana</vt:lpstr>
      <vt:lpstr>Office-tema</vt:lpstr>
      <vt:lpstr>PowerPoint-præsentation</vt:lpstr>
      <vt:lpstr>Hvad er et ERP-system </vt:lpstr>
      <vt:lpstr>Hvad kan man med et ERP-system?</vt:lpstr>
      <vt:lpstr>ERP moduler  </vt:lpstr>
      <vt:lpstr>  ERP-System </vt:lpstr>
      <vt:lpstr>Kursus på engelsk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Nedergaard Nielsen (MMA - Marketingkoordinator - SV - LMH)</dc:creator>
  <cp:lastModifiedBy>Ole Frøsig Velling Pedersen (OVP - Underviser - SP - LMH)</cp:lastModifiedBy>
  <cp:revision>112</cp:revision>
  <dcterms:created xsi:type="dcterms:W3CDTF">2022-01-18T12:55:32Z</dcterms:created>
  <dcterms:modified xsi:type="dcterms:W3CDTF">2024-02-20T18:26:07Z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0x010100D0F95D44B6093845AD8762951132AF3C</vt:lpwstr>
  </property>
</Properties>
</file>